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6" r:id="rId3"/>
    <p:sldId id="263" r:id="rId4"/>
    <p:sldId id="264" r:id="rId5"/>
    <p:sldId id="265" r:id="rId6"/>
    <p:sldId id="266" r:id="rId7"/>
    <p:sldId id="267" r:id="rId8"/>
  </p:sldIdLst>
  <p:sldSz cx="12192000" cy="6858000"/>
  <p:notesSz cx="6858000" cy="9144000"/>
  <p:custDataLst>
    <p:tags r:id="rId13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28" userDrawn="1">
          <p15:clr>
            <a:srgbClr val="A4A3A4"/>
          </p15:clr>
        </p15:guide>
        <p15:guide id="2" pos="387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 showGuides="1">
      <p:cViewPr varScale="1">
        <p:scale>
          <a:sx n="99" d="100"/>
          <a:sy n="99" d="100"/>
        </p:scale>
        <p:origin x="84" y="582"/>
      </p:cViewPr>
      <p:guideLst>
        <p:guide orient="horz" pos="2128"/>
        <p:guide pos="3878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gs" Target="tags/tag70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单击此处编辑文本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lang="zh-CN" altLang="en-US" smtClean="0"/>
              <a:t>单击此处编辑标题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63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64.xml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66.xml"/><Relationship Id="rId2" Type="http://schemas.openxmlformats.org/officeDocument/2006/relationships/image" Target="../media/image3.jpeg"/><Relationship Id="rId1" Type="http://schemas.openxmlformats.org/officeDocument/2006/relationships/tags" Target="../tags/tag6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67.xml"/><Relationship Id="rId1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68.xml"/><Relationship Id="rId1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69.xml"/><Relationship Id="rId1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/>
          <p:nvPr/>
        </p:nvSpPr>
        <p:spPr>
          <a:xfrm>
            <a:off x="497205" y="399415"/>
            <a:ext cx="11320145" cy="60286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4244975" y="1212850"/>
            <a:ext cx="474662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lvl="0" algn="l">
              <a:buClrTx/>
              <a:buSzTx/>
              <a:buFontTx/>
            </a:pPr>
            <a:r>
              <a:rPr lang="zh-CN" altLang="en-US" sz="2000" b="1">
                <a:sym typeface="+mn-ea"/>
              </a:rPr>
              <a:t>产品名称：</a:t>
            </a:r>
            <a:r>
              <a:rPr lang="zh-CN" sz="2000" b="1" noProof="0" dirty="0">
                <a:ln>
                  <a:noFill/>
                </a:ln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打</a:t>
            </a:r>
            <a:r>
              <a:rPr sz="2000" b="1" noProof="0" dirty="0">
                <a:ln>
                  <a:noFill/>
                </a:ln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丸哥潮汕牛肉丸火锅丸</a:t>
            </a:r>
            <a:r>
              <a:rPr lang="zh-CN" sz="2000" b="1" noProof="0" dirty="0">
                <a:ln>
                  <a:noFill/>
                </a:ln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料牛筋丸劲道烧烤丸子</a:t>
            </a:r>
            <a:r>
              <a:rPr sz="2000" b="1" noProof="0" dirty="0">
                <a:ln>
                  <a:noFill/>
                </a:ln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【6袋250g</a:t>
            </a:r>
            <a:r>
              <a:rPr lang="zh-CN" sz="2000" b="1" noProof="0" dirty="0">
                <a:ln>
                  <a:noFill/>
                </a:ln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装</a:t>
            </a:r>
            <a:r>
              <a:rPr sz="2000" b="1" noProof="0" dirty="0">
                <a:ln>
                  <a:noFill/>
                </a:ln>
                <a:effectLst/>
                <a:uLnTx/>
                <a:uFillTx/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+mn-ea"/>
              </a:rPr>
              <a:t>】</a:t>
            </a:r>
            <a:endParaRPr lang="zh-CN" altLang="en-US" sz="2000" b="1"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4322445" y="2000250"/>
            <a:ext cx="5333365" cy="148653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indent="0" fontAlgn="auto">
              <a:lnSpc>
                <a:spcPct val="150000"/>
              </a:lnSpc>
            </a:pPr>
            <a:r>
              <a:rPr lang="zh-CN" altLang="en-US" b="1">
                <a:solidFill>
                  <a:schemeClr val="tx1"/>
                </a:solidFill>
                <a:latin typeface="+mn-ea"/>
                <a:cs typeface="+mn-ea"/>
              </a:rPr>
              <a:t>规格：</a:t>
            </a:r>
            <a:r>
              <a:rPr lang="en-US" altLang="zh-CN" b="1">
                <a:solidFill>
                  <a:srgbClr val="FF0000"/>
                </a:solidFill>
                <a:latin typeface="+mn-ea"/>
                <a:cs typeface="+mn-ea"/>
                <a:sym typeface="+mn-ea"/>
              </a:rPr>
              <a:t>250g*6</a:t>
            </a:r>
            <a:r>
              <a:rPr lang="zh-CN" altLang="en-US" b="1">
                <a:solidFill>
                  <a:srgbClr val="FF0000"/>
                </a:solidFill>
                <a:latin typeface="+mn-ea"/>
                <a:cs typeface="+mn-ea"/>
                <a:sym typeface="+mn-ea"/>
              </a:rPr>
              <a:t>袋</a:t>
            </a:r>
            <a:r>
              <a:rPr lang="en-US" altLang="zh-CN" b="1">
                <a:latin typeface="+mn-ea"/>
                <a:cs typeface="+mn-ea"/>
                <a:sym typeface="+mn-ea"/>
              </a:rPr>
              <a:t>         </a:t>
            </a:r>
            <a:r>
              <a:rPr lang="zh-CN" altLang="en-US" b="1">
                <a:solidFill>
                  <a:schemeClr val="tx1"/>
                </a:solidFill>
                <a:latin typeface="+mn-ea"/>
                <a:cs typeface="+mn-ea"/>
              </a:rPr>
              <a:t>价格：</a:t>
            </a:r>
            <a:r>
              <a:rPr lang="en-US" altLang="zh-CN" b="1">
                <a:solidFill>
                  <a:srgbClr val="FF0000"/>
                </a:solidFill>
                <a:latin typeface="+mn-ea"/>
                <a:cs typeface="+mn-ea"/>
              </a:rPr>
              <a:t>99</a:t>
            </a:r>
            <a:r>
              <a:rPr lang="zh-CN" altLang="en-US" b="1">
                <a:solidFill>
                  <a:srgbClr val="FF0000"/>
                </a:solidFill>
                <a:latin typeface="+mn-ea"/>
                <a:cs typeface="+mn-ea"/>
              </a:rPr>
              <a:t>元</a:t>
            </a:r>
            <a:endParaRPr lang="zh-CN" altLang="en-US" b="1">
              <a:solidFill>
                <a:schemeClr val="tx1"/>
              </a:solidFill>
              <a:latin typeface="+mn-ea"/>
              <a:cs typeface="+mn-ea"/>
            </a:endParaRPr>
          </a:p>
          <a:p>
            <a:pPr indent="0" fontAlgn="auto">
              <a:lnSpc>
                <a:spcPct val="150000"/>
              </a:lnSpc>
            </a:pPr>
            <a:r>
              <a:rPr lang="zh-CN" altLang="en-US" b="1">
                <a:solidFill>
                  <a:schemeClr val="tx1"/>
                </a:solidFill>
                <a:latin typeface="+mn-ea"/>
                <a:cs typeface="+mn-ea"/>
                <a:sym typeface="+mn-ea"/>
              </a:rPr>
              <a:t>商品链接：</a:t>
            </a:r>
            <a:endParaRPr lang="zh-CN" altLang="en-US" b="1">
              <a:solidFill>
                <a:schemeClr val="tx1"/>
              </a:solidFill>
              <a:latin typeface="+mn-ea"/>
              <a:cs typeface="+mn-ea"/>
              <a:sym typeface="+mn-ea"/>
            </a:endParaRPr>
          </a:p>
          <a:p>
            <a:pPr indent="0" fontAlgn="auto">
              <a:lnSpc>
                <a:spcPct val="150000"/>
              </a:lnSpc>
            </a:pPr>
            <a:r>
              <a:rPr lang="zh-CN" altLang="en-US" sz="1600">
                <a:solidFill>
                  <a:srgbClr val="FF0000"/>
                </a:solidFill>
                <a:sym typeface="+mn-ea"/>
              </a:rPr>
              <a:t>https://haohuo.jinritemai.com/ecommerce/trade/detail/index.html?id=3604012844485598601&amp;origin_type=604</a:t>
            </a:r>
            <a:endParaRPr lang="zh-CN" altLang="en-US" sz="1600">
              <a:solidFill>
                <a:srgbClr val="FF0000"/>
              </a:solidFill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9650095" y="242570"/>
            <a:ext cx="2167255" cy="30670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p>
            <a:pPr algn="r"/>
            <a:r>
              <a:rPr lang="zh-CN" altLang="en-US" sz="1400" b="1">
                <a:solidFill>
                  <a:schemeClr val="tx1"/>
                </a:solidFill>
                <a:latin typeface="+mj-ea"/>
                <a:ea typeface="+mj-ea"/>
                <a:cs typeface="+mj-ea"/>
              </a:rPr>
              <a:t>弹弹弹，多汁筋道才正宗</a:t>
            </a:r>
            <a:endParaRPr lang="zh-CN" altLang="en-US" sz="1400" b="1">
              <a:solidFill>
                <a:schemeClr val="tx1"/>
              </a:solidFill>
              <a:latin typeface="+mj-ea"/>
              <a:ea typeface="+mj-ea"/>
              <a:cs typeface="+mj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488440" y="3854450"/>
            <a:ext cx="9617710" cy="20300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285750" indent="-285750" fontAlgn="auto">
              <a:lnSpc>
                <a:spcPct val="150000"/>
              </a:lnSpc>
              <a:buFont typeface="Wingdings" panose="05000000000000000000" charset="0"/>
              <a:buChar char="l"/>
            </a:pPr>
            <a:r>
              <a:rPr lang="zh-CN" altLang="en-US" sz="1400">
                <a:solidFill>
                  <a:schemeClr val="tx1"/>
                </a:solidFill>
              </a:rPr>
              <a:t>安心食材：源自本地</a:t>
            </a:r>
            <a:r>
              <a:rPr lang="zh-CN" altLang="en-US" sz="1400">
                <a:solidFill>
                  <a:schemeClr val="tx1"/>
                </a:solidFill>
                <a:sym typeface="+mn-ea"/>
              </a:rPr>
              <a:t>优质牧场，自然放养，</a:t>
            </a:r>
            <a:r>
              <a:rPr lang="zh-CN" altLang="en-US" sz="1400">
                <a:solidFill>
                  <a:schemeClr val="tx1"/>
                </a:solidFill>
                <a:sym typeface="+mn-ea"/>
              </a:rPr>
              <a:t>科学饲养，</a:t>
            </a:r>
            <a:r>
              <a:rPr lang="zh-CN" altLang="en-US" sz="1400">
                <a:solidFill>
                  <a:schemeClr val="tx1"/>
                </a:solidFill>
                <a:sym typeface="+mn-ea"/>
              </a:rPr>
              <a:t>保证牛肉品质安全、健康；口感鲜嫩、紧实；营养丰富</a:t>
            </a:r>
            <a:endParaRPr lang="zh-CN" altLang="en-US" sz="1400">
              <a:solidFill>
                <a:schemeClr val="tx1"/>
              </a:solidFill>
              <a:sym typeface="+mn-ea"/>
            </a:endParaRPr>
          </a:p>
          <a:p>
            <a:pPr marL="285750" indent="-285750" fontAlgn="auto">
              <a:lnSpc>
                <a:spcPct val="150000"/>
              </a:lnSpc>
              <a:buFont typeface="Wingdings" panose="05000000000000000000" charset="0"/>
              <a:buChar char="l"/>
            </a:pPr>
            <a:r>
              <a:rPr lang="zh-CN" altLang="en-US" sz="1400">
                <a:solidFill>
                  <a:schemeClr val="tx1"/>
                </a:solidFill>
                <a:sym typeface="+mn-ea"/>
              </a:rPr>
              <a:t>精选部位：选用新鲜健壮黄牛后腿肉，少许鸡肉，增加肉丸口感，更细腻</a:t>
            </a:r>
            <a:r>
              <a:rPr lang="en-US" altLang="zh-CN" sz="1400">
                <a:solidFill>
                  <a:schemeClr val="tx1"/>
                </a:solidFill>
                <a:sym typeface="+mn-ea"/>
              </a:rPr>
              <a:t>Q</a:t>
            </a:r>
            <a:r>
              <a:rPr lang="zh-CN" altLang="en-US" sz="1400">
                <a:solidFill>
                  <a:schemeClr val="tx1"/>
                </a:solidFill>
                <a:sym typeface="+mn-ea"/>
              </a:rPr>
              <a:t>弹</a:t>
            </a:r>
            <a:endParaRPr lang="zh-CN" altLang="en-US" sz="1400">
              <a:solidFill>
                <a:schemeClr val="tx1"/>
              </a:solidFill>
            </a:endParaRPr>
          </a:p>
          <a:p>
            <a:pPr marL="285750" indent="-285750" fontAlgn="auto">
              <a:lnSpc>
                <a:spcPct val="150000"/>
              </a:lnSpc>
              <a:buFont typeface="Wingdings" panose="05000000000000000000" charset="0"/>
              <a:buChar char="l"/>
            </a:pPr>
            <a:r>
              <a:rPr lang="zh-CN" altLang="en-US" sz="1400">
                <a:solidFill>
                  <a:schemeClr val="tx1"/>
                </a:solidFill>
              </a:rPr>
              <a:t>制作说明：传统十道工艺，现切现做，完成选肉到制作只用</a:t>
            </a:r>
            <a:r>
              <a:rPr lang="en-US" altLang="zh-CN" sz="1400">
                <a:solidFill>
                  <a:schemeClr val="tx1"/>
                </a:solidFill>
              </a:rPr>
              <a:t>3</a:t>
            </a:r>
            <a:r>
              <a:rPr lang="zh-CN" altLang="en-US" sz="1400">
                <a:solidFill>
                  <a:schemeClr val="tx1"/>
                </a:solidFill>
              </a:rPr>
              <a:t>小时，保证肉质纤维，还原地道潮汕风味</a:t>
            </a:r>
            <a:endParaRPr lang="zh-CN" altLang="en-US" sz="1400">
              <a:solidFill>
                <a:schemeClr val="tx1"/>
              </a:solidFill>
            </a:endParaRPr>
          </a:p>
          <a:p>
            <a:pPr marL="285750" indent="-285750" fontAlgn="auto">
              <a:lnSpc>
                <a:spcPct val="150000"/>
              </a:lnSpc>
              <a:buFont typeface="Wingdings" panose="05000000000000000000" charset="0"/>
              <a:buChar char="l"/>
            </a:pPr>
            <a:r>
              <a:rPr lang="zh-CN" altLang="en-US" sz="1400">
                <a:solidFill>
                  <a:schemeClr val="tx1"/>
                </a:solidFill>
              </a:rPr>
              <a:t>品质保障：出锅</a:t>
            </a:r>
            <a:r>
              <a:rPr lang="en-US" altLang="zh-CN" sz="1400">
                <a:solidFill>
                  <a:schemeClr val="tx1"/>
                </a:solidFill>
              </a:rPr>
              <a:t>30</a:t>
            </a:r>
            <a:r>
              <a:rPr lang="zh-CN" altLang="en-US" sz="1400">
                <a:solidFill>
                  <a:schemeClr val="tx1"/>
                </a:solidFill>
              </a:rPr>
              <a:t>分钟内急冻锁鲜，真空冷链保障品质，工厂</a:t>
            </a:r>
            <a:r>
              <a:rPr lang="zh-CN" altLang="en-US" sz="1400">
                <a:solidFill>
                  <a:schemeClr val="tx1"/>
                </a:solidFill>
                <a:sym typeface="+mn-ea"/>
              </a:rPr>
              <a:t>自产自销保障新鲜，现做现卖</a:t>
            </a:r>
            <a:endParaRPr lang="zh-CN" altLang="en-US" sz="1400">
              <a:solidFill>
                <a:schemeClr val="tx1"/>
              </a:solidFill>
            </a:endParaRPr>
          </a:p>
          <a:p>
            <a:pPr marL="285750" indent="-285750" fontAlgn="auto">
              <a:lnSpc>
                <a:spcPct val="150000"/>
              </a:lnSpc>
              <a:buFont typeface="Wingdings" panose="05000000000000000000" charset="0"/>
              <a:buChar char="l"/>
            </a:pPr>
            <a:r>
              <a:rPr lang="zh-CN" altLang="en-US" sz="1400">
                <a:solidFill>
                  <a:schemeClr val="tx1"/>
                </a:solidFill>
              </a:rPr>
              <a:t>食品安全：现代化智能生产线，多次多道检测工序，拒绝任何添加剂，保障食品安全</a:t>
            </a:r>
            <a:endParaRPr lang="zh-CN" altLang="en-US" sz="1400">
              <a:solidFill>
                <a:schemeClr val="tx1"/>
              </a:solidFill>
            </a:endParaRPr>
          </a:p>
          <a:p>
            <a:pPr marL="285750" indent="-285750" fontAlgn="auto">
              <a:lnSpc>
                <a:spcPct val="150000"/>
              </a:lnSpc>
              <a:buFont typeface="Wingdings" panose="05000000000000000000" charset="0"/>
              <a:buChar char="l"/>
            </a:pPr>
            <a:r>
              <a:rPr lang="zh-CN" altLang="en-US" sz="1400">
                <a:solidFill>
                  <a:schemeClr val="tx1"/>
                </a:solidFill>
              </a:rPr>
              <a:t>口感口味：每一口都细嫩爽脆，鲜香爆汁，老少皆宜，</a:t>
            </a:r>
            <a:r>
              <a:rPr lang="zh-CN" altLang="en-US" sz="1400">
                <a:solidFill>
                  <a:schemeClr val="tx1"/>
                </a:solidFill>
                <a:sym typeface="+mn-ea"/>
              </a:rPr>
              <a:t>方便快捷</a:t>
            </a:r>
            <a:endParaRPr lang="zh-CN" altLang="en-US" sz="1400">
              <a:solidFill>
                <a:schemeClr val="tx1"/>
              </a:solidFill>
              <a:sym typeface="+mn-ea"/>
            </a:endParaRPr>
          </a:p>
        </p:txBody>
      </p:sp>
      <p:pic>
        <p:nvPicPr>
          <p:cNvPr id="2" name="图片 1" descr="ab79a7fd679aa247a680350362a7474"/>
          <p:cNvPicPr>
            <a:picLocks noChangeAspect="1"/>
          </p:cNvPicPr>
          <p:nvPr/>
        </p:nvPicPr>
        <p:blipFill>
          <a:blip r:embed="rId1"/>
          <a:srcRect t="29574" b="24435"/>
          <a:stretch>
            <a:fillRect/>
          </a:stretch>
        </p:blipFill>
        <p:spPr>
          <a:xfrm>
            <a:off x="1626870" y="1212850"/>
            <a:ext cx="2312035" cy="2301240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/>
          <p:nvPr/>
        </p:nvSpPr>
        <p:spPr>
          <a:xfrm>
            <a:off x="497205" y="399415"/>
            <a:ext cx="11320145" cy="60286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4194175" y="1212850"/>
            <a:ext cx="482092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lvl="0" algn="l">
              <a:buClrTx/>
              <a:buSzTx/>
              <a:buFontTx/>
            </a:pPr>
            <a:r>
              <a:rPr lang="zh-CN" altLang="en-US" sz="2000" b="1">
                <a:sym typeface="+mn-ea"/>
              </a:rPr>
              <a:t>产品名称：</a:t>
            </a:r>
            <a:r>
              <a:rPr lang="zh-CN" altLang="en-US" sz="2000" b="1">
                <a:sym typeface="+mn-ea"/>
              </a:rPr>
              <a:t>打丸哥正宗汕头牛筋丸牛肉丸筋道爆汁潮汕传统</a:t>
            </a:r>
            <a:r>
              <a:rPr lang="en-US" altLang="zh-CN" sz="2000" b="1">
                <a:sym typeface="+mn-ea"/>
              </a:rPr>
              <a:t>250g/</a:t>
            </a:r>
            <a:r>
              <a:rPr lang="zh-CN" altLang="en-US" sz="2000" b="1">
                <a:sym typeface="+mn-ea"/>
              </a:rPr>
              <a:t>袋</a:t>
            </a:r>
            <a:endParaRPr lang="zh-CN" altLang="en-US" sz="2000" b="1"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4194175" y="1948180"/>
            <a:ext cx="5779135" cy="16941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indent="0" fontAlgn="auto">
              <a:lnSpc>
                <a:spcPct val="150000"/>
              </a:lnSpc>
            </a:pPr>
            <a:r>
              <a:rPr lang="zh-CN" altLang="en-US" b="1">
                <a:solidFill>
                  <a:schemeClr val="tx1"/>
                </a:solidFill>
                <a:latin typeface="+mn-ea"/>
                <a:cs typeface="+mn-ea"/>
              </a:rPr>
              <a:t>规格：</a:t>
            </a:r>
            <a:r>
              <a:rPr lang="en-US" altLang="zh-CN" b="1">
                <a:solidFill>
                  <a:srgbClr val="FF0000"/>
                </a:solidFill>
                <a:latin typeface="+mn-ea"/>
                <a:cs typeface="+mn-ea"/>
                <a:sym typeface="+mn-ea"/>
              </a:rPr>
              <a:t>250g*3</a:t>
            </a:r>
            <a:r>
              <a:rPr lang="zh-CN" altLang="en-US" b="1">
                <a:solidFill>
                  <a:srgbClr val="FF0000"/>
                </a:solidFill>
                <a:latin typeface="+mn-ea"/>
                <a:cs typeface="+mn-ea"/>
                <a:sym typeface="+mn-ea"/>
              </a:rPr>
              <a:t>袋</a:t>
            </a:r>
            <a:r>
              <a:rPr lang="en-US" altLang="zh-CN" b="1">
                <a:latin typeface="+mn-ea"/>
                <a:cs typeface="+mn-ea"/>
                <a:sym typeface="+mn-ea"/>
              </a:rPr>
              <a:t>         </a:t>
            </a:r>
            <a:r>
              <a:rPr lang="zh-CN" altLang="en-US" b="1">
                <a:solidFill>
                  <a:schemeClr val="tx1"/>
                </a:solidFill>
                <a:latin typeface="+mn-ea"/>
                <a:cs typeface="+mn-ea"/>
              </a:rPr>
              <a:t>价格：</a:t>
            </a:r>
            <a:r>
              <a:rPr lang="en-US" altLang="zh-CN" b="1">
                <a:solidFill>
                  <a:srgbClr val="FF0000"/>
                </a:solidFill>
                <a:latin typeface="+mn-ea"/>
                <a:cs typeface="+mn-ea"/>
              </a:rPr>
              <a:t>99</a:t>
            </a:r>
            <a:r>
              <a:rPr lang="zh-CN" altLang="en-US" b="1">
                <a:solidFill>
                  <a:srgbClr val="FF0000"/>
                </a:solidFill>
                <a:latin typeface="+mn-ea"/>
                <a:cs typeface="+mn-ea"/>
              </a:rPr>
              <a:t>元</a:t>
            </a:r>
            <a:r>
              <a:rPr lang="en-US" altLang="zh-CN" b="1">
                <a:solidFill>
                  <a:srgbClr val="FF0000"/>
                </a:solidFill>
                <a:latin typeface="+mn-ea"/>
                <a:cs typeface="+mn-ea"/>
              </a:rPr>
              <a:t> </a:t>
            </a:r>
            <a:r>
              <a:rPr lang="en-US" altLang="zh-CN" b="1">
                <a:solidFill>
                  <a:schemeClr val="tx1"/>
                </a:solidFill>
                <a:latin typeface="+mn-ea"/>
                <a:cs typeface="+mn-ea"/>
              </a:rPr>
              <a:t>        </a:t>
            </a:r>
            <a:r>
              <a:rPr lang="zh-CN" altLang="en-US" b="1">
                <a:solidFill>
                  <a:schemeClr val="tx1"/>
                </a:solidFill>
                <a:sym typeface="+mn-ea"/>
              </a:rPr>
              <a:t>佣金：</a:t>
            </a:r>
            <a:r>
              <a:rPr lang="en-US" altLang="zh-CN" b="1">
                <a:solidFill>
                  <a:srgbClr val="FF0000"/>
                </a:solidFill>
                <a:sym typeface="+mn-ea"/>
              </a:rPr>
              <a:t>15</a:t>
            </a:r>
            <a:r>
              <a:rPr lang="zh-CN" altLang="en-US" b="1">
                <a:solidFill>
                  <a:srgbClr val="FF0000"/>
                </a:solidFill>
                <a:sym typeface="+mn-ea"/>
              </a:rPr>
              <a:t>%</a:t>
            </a:r>
            <a:endParaRPr lang="zh-CN" altLang="en-US" b="1">
              <a:solidFill>
                <a:schemeClr val="tx1"/>
              </a:solidFill>
              <a:latin typeface="+mn-ea"/>
              <a:cs typeface="+mn-ea"/>
            </a:endParaRPr>
          </a:p>
          <a:p>
            <a:pPr indent="0" fontAlgn="auto">
              <a:lnSpc>
                <a:spcPct val="150000"/>
              </a:lnSpc>
            </a:pPr>
            <a:r>
              <a:rPr lang="zh-CN" altLang="en-US" b="1">
                <a:solidFill>
                  <a:schemeClr val="tx1"/>
                </a:solidFill>
                <a:latin typeface="+mn-ea"/>
                <a:cs typeface="+mn-ea"/>
                <a:sym typeface="+mn-ea"/>
              </a:rPr>
              <a:t>商品链接：</a:t>
            </a:r>
            <a:endParaRPr lang="zh-CN" altLang="en-US" b="1">
              <a:solidFill>
                <a:schemeClr val="tx1"/>
              </a:solidFill>
              <a:latin typeface="+mn-ea"/>
              <a:cs typeface="+mn-ea"/>
              <a:sym typeface="+mn-ea"/>
            </a:endParaRPr>
          </a:p>
          <a:p>
            <a:pPr indent="0" fontAlgn="auto">
              <a:lnSpc>
                <a:spcPct val="150000"/>
              </a:lnSpc>
            </a:pPr>
            <a:r>
              <a:rPr lang="zh-CN" altLang="en-US" sz="1600">
                <a:solidFill>
                  <a:srgbClr val="FF0000"/>
                </a:solidFill>
                <a:sym typeface="+mn-ea"/>
              </a:rPr>
              <a:t>https://haohuo.jinritemai.com/ecommerce/trade/detail/index.html?id=3604024524565266541&amp;origin_type=604</a:t>
            </a:r>
            <a:endParaRPr lang="zh-CN" altLang="en-US" sz="1600">
              <a:solidFill>
                <a:srgbClr val="FF0000"/>
              </a:solidFill>
            </a:endParaRPr>
          </a:p>
          <a:p>
            <a:pPr indent="0" fontAlgn="auto">
              <a:lnSpc>
                <a:spcPct val="150000"/>
              </a:lnSpc>
            </a:pPr>
            <a:endParaRPr lang="zh-CN" altLang="en-US" b="1">
              <a:solidFill>
                <a:schemeClr val="tx1"/>
              </a:solidFill>
              <a:latin typeface="+mn-ea"/>
              <a:cs typeface="+mn-ea"/>
              <a:sym typeface="+mn-ea"/>
            </a:endParaRPr>
          </a:p>
          <a:p>
            <a:pPr indent="0" fontAlgn="auto">
              <a:lnSpc>
                <a:spcPct val="150000"/>
              </a:lnSpc>
            </a:pPr>
            <a:endParaRPr lang="zh-CN" altLang="en-US" b="1">
              <a:solidFill>
                <a:schemeClr val="tx1"/>
              </a:solidFill>
              <a:latin typeface="+mn-ea"/>
              <a:cs typeface="+mn-ea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9372600" y="242570"/>
            <a:ext cx="2444750" cy="30670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p>
            <a:pPr algn="r"/>
            <a:r>
              <a:rPr lang="zh-CN" altLang="en-US" sz="1400" b="1">
                <a:latin typeface="+mj-ea"/>
                <a:ea typeface="+mj-ea"/>
                <a:cs typeface="+mj-ea"/>
                <a:sym typeface="+mn-ea"/>
              </a:rPr>
              <a:t>原汁原味带来纯粹味蕾享受</a:t>
            </a:r>
            <a:endParaRPr lang="zh-CN" altLang="en-US" sz="1400" b="1">
              <a:solidFill>
                <a:schemeClr val="tx1"/>
              </a:solidFill>
              <a:latin typeface="+mj-ea"/>
              <a:ea typeface="+mj-ea"/>
              <a:cs typeface="+mj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488440" y="3854450"/>
            <a:ext cx="9617710" cy="20300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285750" indent="-285750" fontAlgn="auto">
              <a:lnSpc>
                <a:spcPct val="150000"/>
              </a:lnSpc>
              <a:buFont typeface="Wingdings" panose="05000000000000000000" charset="0"/>
              <a:buChar char="l"/>
            </a:pPr>
            <a:r>
              <a:rPr lang="zh-CN" altLang="en-US" sz="1400">
                <a:solidFill>
                  <a:schemeClr val="tx1"/>
                </a:solidFill>
                <a:sym typeface="+mn-ea"/>
              </a:rPr>
              <a:t>安心食材：源自</a:t>
            </a:r>
            <a:r>
              <a:rPr lang="zh-CN" altLang="en-US" sz="1400">
                <a:solidFill>
                  <a:schemeClr val="tx1"/>
                </a:solidFill>
                <a:sym typeface="+mn-ea"/>
              </a:rPr>
              <a:t>本地优质牧场，自然放养，科学饲养，保证牛肉品质安全、健康；口感鲜嫩、紧实；营养丰富</a:t>
            </a:r>
            <a:endParaRPr lang="zh-CN" altLang="en-US" sz="1400">
              <a:solidFill>
                <a:schemeClr val="tx1"/>
              </a:solidFill>
              <a:sym typeface="+mn-ea"/>
            </a:endParaRPr>
          </a:p>
          <a:p>
            <a:pPr marL="285750" indent="-285750" fontAlgn="auto">
              <a:lnSpc>
                <a:spcPct val="150000"/>
              </a:lnSpc>
              <a:buFont typeface="Wingdings" panose="05000000000000000000" charset="0"/>
              <a:buChar char="l"/>
            </a:pPr>
            <a:r>
              <a:rPr lang="zh-CN" altLang="en-US" sz="1400">
                <a:solidFill>
                  <a:schemeClr val="tx1"/>
                </a:solidFill>
                <a:sym typeface="+mn-ea"/>
              </a:rPr>
              <a:t>真材实料：严苛选材，全部选用新鲜健壮黄牛后腿肉，牛肉含量</a:t>
            </a:r>
            <a:r>
              <a:rPr lang="en-US" altLang="zh-CN" sz="1400">
                <a:solidFill>
                  <a:schemeClr val="tx1"/>
                </a:solidFill>
                <a:sym typeface="+mn-ea"/>
              </a:rPr>
              <a:t>≥90%</a:t>
            </a:r>
            <a:r>
              <a:rPr lang="zh-CN" altLang="en-US" sz="1400">
                <a:solidFill>
                  <a:schemeClr val="tx1"/>
                </a:solidFill>
                <a:sym typeface="+mn-ea"/>
              </a:rPr>
              <a:t>，无其他肉类添加，真正纯牛肉的牛肉丸</a:t>
            </a:r>
            <a:endParaRPr lang="zh-CN" altLang="en-US" sz="1400">
              <a:solidFill>
                <a:schemeClr val="tx1"/>
              </a:solidFill>
              <a:sym typeface="+mn-ea"/>
            </a:endParaRPr>
          </a:p>
          <a:p>
            <a:pPr marL="285750" indent="-285750" fontAlgn="auto">
              <a:lnSpc>
                <a:spcPct val="150000"/>
              </a:lnSpc>
              <a:buFont typeface="Wingdings" panose="05000000000000000000" charset="0"/>
              <a:buChar char="l"/>
            </a:pPr>
            <a:r>
              <a:rPr lang="zh-CN" altLang="en-US" sz="1400">
                <a:solidFill>
                  <a:schemeClr val="tx1"/>
                </a:solidFill>
                <a:sym typeface="+mn-ea"/>
              </a:rPr>
              <a:t>制作</a:t>
            </a:r>
            <a:r>
              <a:rPr lang="zh-CN" altLang="en-US" sz="1400">
                <a:sym typeface="+mn-ea"/>
              </a:rPr>
              <a:t>说明</a:t>
            </a:r>
            <a:r>
              <a:rPr lang="zh-CN" altLang="en-US" sz="1400">
                <a:solidFill>
                  <a:schemeClr val="tx1"/>
                </a:solidFill>
                <a:sym typeface="+mn-ea"/>
              </a:rPr>
              <a:t>：传统十道工艺，现切现做，完成选肉到制作只用</a:t>
            </a:r>
            <a:r>
              <a:rPr lang="en-US" altLang="zh-CN" sz="1400">
                <a:solidFill>
                  <a:schemeClr val="tx1"/>
                </a:solidFill>
                <a:sym typeface="+mn-ea"/>
              </a:rPr>
              <a:t>3</a:t>
            </a:r>
            <a:r>
              <a:rPr lang="zh-CN" altLang="en-US" sz="1400">
                <a:solidFill>
                  <a:schemeClr val="tx1"/>
                </a:solidFill>
                <a:sym typeface="+mn-ea"/>
              </a:rPr>
              <a:t>小时，保证肉质纤维，还原地道汕头风味</a:t>
            </a:r>
            <a:endParaRPr lang="zh-CN" altLang="en-US" sz="1400">
              <a:solidFill>
                <a:schemeClr val="tx1"/>
              </a:solidFill>
            </a:endParaRPr>
          </a:p>
          <a:p>
            <a:pPr marL="285750" indent="-285750" fontAlgn="auto">
              <a:lnSpc>
                <a:spcPct val="150000"/>
              </a:lnSpc>
              <a:buFont typeface="Wingdings" panose="05000000000000000000" charset="0"/>
              <a:buChar char="l"/>
            </a:pPr>
            <a:r>
              <a:rPr lang="zh-CN" altLang="en-US" sz="1400">
                <a:solidFill>
                  <a:schemeClr val="tx1"/>
                </a:solidFill>
                <a:sym typeface="+mn-ea"/>
              </a:rPr>
              <a:t>品质保障：出锅</a:t>
            </a:r>
            <a:r>
              <a:rPr lang="en-US" altLang="zh-CN" sz="1400">
                <a:solidFill>
                  <a:schemeClr val="tx1"/>
                </a:solidFill>
                <a:sym typeface="+mn-ea"/>
              </a:rPr>
              <a:t>30</a:t>
            </a:r>
            <a:r>
              <a:rPr lang="zh-CN" altLang="en-US" sz="1400">
                <a:solidFill>
                  <a:schemeClr val="tx1"/>
                </a:solidFill>
                <a:sym typeface="+mn-ea"/>
              </a:rPr>
              <a:t>分钟内急冻锁鲜，</a:t>
            </a:r>
            <a:r>
              <a:rPr lang="zh-CN" altLang="en-US" sz="1400">
                <a:sym typeface="+mn-ea"/>
              </a:rPr>
              <a:t>现做现卖，</a:t>
            </a:r>
            <a:r>
              <a:rPr lang="zh-CN" altLang="en-US" sz="1400">
                <a:solidFill>
                  <a:schemeClr val="tx1"/>
                </a:solidFill>
                <a:sym typeface="+mn-ea"/>
              </a:rPr>
              <a:t>真空冷链保障品质</a:t>
            </a:r>
            <a:endParaRPr lang="zh-CN" altLang="en-US" sz="1400">
              <a:solidFill>
                <a:schemeClr val="tx1"/>
              </a:solidFill>
            </a:endParaRPr>
          </a:p>
          <a:p>
            <a:pPr marL="285750" indent="-285750" fontAlgn="auto">
              <a:lnSpc>
                <a:spcPct val="150000"/>
              </a:lnSpc>
              <a:buFont typeface="Wingdings" panose="05000000000000000000" charset="0"/>
              <a:buChar char="l"/>
            </a:pPr>
            <a:r>
              <a:rPr lang="zh-CN" altLang="en-US" sz="1400">
                <a:solidFill>
                  <a:schemeClr val="tx1"/>
                </a:solidFill>
                <a:sym typeface="+mn-ea"/>
              </a:rPr>
              <a:t>食品安全：</a:t>
            </a:r>
            <a:r>
              <a:rPr lang="zh-CN" altLang="en-US" sz="1400">
                <a:sym typeface="+mn-ea"/>
              </a:rPr>
              <a:t>现代</a:t>
            </a:r>
            <a:r>
              <a:rPr lang="zh-CN" altLang="en-US" sz="1400">
                <a:solidFill>
                  <a:schemeClr val="tx1"/>
                </a:solidFill>
                <a:sym typeface="+mn-ea"/>
              </a:rPr>
              <a:t>化智能生产线，多次多道检测工序，拒绝任何添加剂，保障食品安全</a:t>
            </a:r>
            <a:endParaRPr lang="zh-CN" altLang="en-US" sz="1400">
              <a:solidFill>
                <a:schemeClr val="tx1"/>
              </a:solidFill>
            </a:endParaRPr>
          </a:p>
          <a:p>
            <a:pPr marL="285750" indent="-285750" fontAlgn="auto">
              <a:lnSpc>
                <a:spcPct val="150000"/>
              </a:lnSpc>
              <a:buFont typeface="Wingdings" panose="05000000000000000000" charset="0"/>
              <a:buChar char="l"/>
            </a:pPr>
            <a:r>
              <a:rPr lang="zh-CN" altLang="en-US" sz="1400">
                <a:solidFill>
                  <a:schemeClr val="tx1"/>
                </a:solidFill>
                <a:sym typeface="+mn-ea"/>
              </a:rPr>
              <a:t>口感口味：</a:t>
            </a:r>
            <a:r>
              <a:rPr lang="zh-CN" altLang="en-US" sz="1400">
                <a:solidFill>
                  <a:schemeClr val="tx1"/>
                </a:solidFill>
                <a:sym typeface="+mn-ea"/>
              </a:rPr>
              <a:t>绵密紧实，</a:t>
            </a:r>
            <a:r>
              <a:rPr lang="zh-CN" sz="1400">
                <a:solidFill>
                  <a:schemeClr val="tx1"/>
                </a:solidFill>
                <a:sym typeface="+mn-ea"/>
              </a:rPr>
              <a:t>筋道</a:t>
            </a:r>
            <a:r>
              <a:rPr lang="zh-CN" altLang="en-US" sz="1400">
                <a:solidFill>
                  <a:schemeClr val="tx1"/>
                </a:solidFill>
                <a:sym typeface="+mn-ea"/>
              </a:rPr>
              <a:t>爆汁，老少皆宜，方便快捷</a:t>
            </a:r>
            <a:endParaRPr lang="zh-CN" altLang="en-US" sz="1400">
              <a:solidFill>
                <a:schemeClr val="tx1"/>
              </a:solidFill>
              <a:sym typeface="+mn-ea"/>
            </a:endParaRPr>
          </a:p>
        </p:txBody>
      </p:sp>
      <p:pic>
        <p:nvPicPr>
          <p:cNvPr id="12" name="图片 11" descr="ba95ba6a40773f8ee46123991be0396"/>
          <p:cNvPicPr>
            <a:picLocks noChangeAspect="1"/>
          </p:cNvPicPr>
          <p:nvPr/>
        </p:nvPicPr>
        <p:blipFill>
          <a:blip r:embed="rId1"/>
          <a:srcRect t="29769" b="24731"/>
          <a:stretch>
            <a:fillRect/>
          </a:stretch>
        </p:blipFill>
        <p:spPr>
          <a:xfrm>
            <a:off x="1576070" y="1262380"/>
            <a:ext cx="2256155" cy="2222500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/>
          <p:nvPr/>
        </p:nvSpPr>
        <p:spPr>
          <a:xfrm>
            <a:off x="497205" y="399415"/>
            <a:ext cx="11320145" cy="60286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4222750" y="1184275"/>
            <a:ext cx="5150485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lvl="0" algn="l">
              <a:buClrTx/>
              <a:buSzTx/>
              <a:buFontTx/>
            </a:pPr>
            <a:r>
              <a:rPr lang="zh-CN" altLang="en-US" sz="2000" b="1">
                <a:sym typeface="+mn-ea"/>
              </a:rPr>
              <a:t>产品名称：</a:t>
            </a:r>
            <a:r>
              <a:rPr lang="zh-CN" altLang="en-US" sz="2000" b="1">
                <a:sym typeface="+mn-ea"/>
              </a:rPr>
              <a:t>打丸哥地道肠原味肉香营养冷冻醇香速冻空气炸锅食材</a:t>
            </a:r>
            <a:r>
              <a:rPr lang="en-US" altLang="zh-CN" sz="2000" b="1">
                <a:sym typeface="+mn-ea"/>
              </a:rPr>
              <a:t>250g*6</a:t>
            </a:r>
            <a:r>
              <a:rPr lang="zh-CN" altLang="en-US" sz="2000" b="1">
                <a:sym typeface="+mn-ea"/>
              </a:rPr>
              <a:t>袋</a:t>
            </a:r>
            <a:endParaRPr lang="zh-CN" altLang="en-US" sz="2000" b="1"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4222750" y="1983105"/>
            <a:ext cx="6094730" cy="180276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indent="0" fontAlgn="auto">
              <a:lnSpc>
                <a:spcPct val="150000"/>
              </a:lnSpc>
            </a:pPr>
            <a:r>
              <a:rPr lang="zh-CN" altLang="en-US" b="1">
                <a:solidFill>
                  <a:schemeClr val="tx1"/>
                </a:solidFill>
                <a:latin typeface="+mn-ea"/>
                <a:cs typeface="+mn-ea"/>
              </a:rPr>
              <a:t>规格：</a:t>
            </a:r>
            <a:r>
              <a:rPr lang="en-US" altLang="zh-CN" b="1">
                <a:solidFill>
                  <a:srgbClr val="FF0000"/>
                </a:solidFill>
                <a:latin typeface="+mn-ea"/>
                <a:cs typeface="+mn-ea"/>
                <a:sym typeface="+mn-ea"/>
              </a:rPr>
              <a:t>250g*6</a:t>
            </a:r>
            <a:r>
              <a:rPr lang="zh-CN" altLang="en-US" b="1">
                <a:solidFill>
                  <a:srgbClr val="FF0000"/>
                </a:solidFill>
                <a:latin typeface="+mn-ea"/>
                <a:cs typeface="+mn-ea"/>
                <a:sym typeface="+mn-ea"/>
              </a:rPr>
              <a:t>袋</a:t>
            </a:r>
            <a:r>
              <a:rPr lang="en-US" altLang="zh-CN" b="1">
                <a:solidFill>
                  <a:srgbClr val="FF0000"/>
                </a:solidFill>
                <a:latin typeface="+mn-ea"/>
                <a:cs typeface="+mn-ea"/>
                <a:sym typeface="+mn-ea"/>
              </a:rPr>
              <a:t> </a:t>
            </a:r>
            <a:r>
              <a:rPr lang="en-US" altLang="zh-CN" b="1">
                <a:latin typeface="+mn-ea"/>
                <a:cs typeface="+mn-ea"/>
                <a:sym typeface="+mn-ea"/>
              </a:rPr>
              <a:t>        </a:t>
            </a:r>
            <a:r>
              <a:rPr lang="zh-CN" altLang="en-US" b="1">
                <a:solidFill>
                  <a:schemeClr val="tx1"/>
                </a:solidFill>
                <a:latin typeface="+mn-ea"/>
                <a:cs typeface="+mn-ea"/>
              </a:rPr>
              <a:t>价格：</a:t>
            </a:r>
            <a:r>
              <a:rPr lang="en-US" altLang="zh-CN" b="1">
                <a:solidFill>
                  <a:srgbClr val="FF0000"/>
                </a:solidFill>
                <a:latin typeface="+mn-ea"/>
                <a:cs typeface="+mn-ea"/>
              </a:rPr>
              <a:t>99</a:t>
            </a:r>
            <a:r>
              <a:rPr lang="zh-CN" altLang="en-US" b="1">
                <a:solidFill>
                  <a:srgbClr val="FF0000"/>
                </a:solidFill>
                <a:latin typeface="+mn-ea"/>
                <a:cs typeface="+mn-ea"/>
              </a:rPr>
              <a:t>元</a:t>
            </a:r>
            <a:r>
              <a:rPr lang="en-US" altLang="zh-CN" b="1">
                <a:solidFill>
                  <a:schemeClr val="tx1"/>
                </a:solidFill>
                <a:latin typeface="+mn-ea"/>
                <a:cs typeface="+mn-ea"/>
              </a:rPr>
              <a:t>         </a:t>
            </a:r>
            <a:r>
              <a:rPr lang="zh-CN" altLang="en-US" b="1">
                <a:solidFill>
                  <a:schemeClr val="tx1"/>
                </a:solidFill>
                <a:sym typeface="+mn-ea"/>
              </a:rPr>
              <a:t>佣金：</a:t>
            </a:r>
            <a:r>
              <a:rPr lang="en-US" altLang="zh-CN" b="1">
                <a:solidFill>
                  <a:srgbClr val="FF0000"/>
                </a:solidFill>
                <a:sym typeface="+mn-ea"/>
              </a:rPr>
              <a:t>20</a:t>
            </a:r>
            <a:r>
              <a:rPr lang="zh-CN" altLang="en-US" b="1">
                <a:solidFill>
                  <a:srgbClr val="FF0000"/>
                </a:solidFill>
                <a:sym typeface="+mn-ea"/>
              </a:rPr>
              <a:t>%</a:t>
            </a:r>
            <a:endParaRPr lang="zh-CN" altLang="en-US" b="1">
              <a:solidFill>
                <a:schemeClr val="tx1"/>
              </a:solidFill>
              <a:latin typeface="+mn-ea"/>
              <a:cs typeface="+mn-ea"/>
            </a:endParaRPr>
          </a:p>
          <a:p>
            <a:pPr indent="0" fontAlgn="auto">
              <a:lnSpc>
                <a:spcPct val="150000"/>
              </a:lnSpc>
            </a:pPr>
            <a:r>
              <a:rPr lang="zh-CN" altLang="en-US" b="1">
                <a:solidFill>
                  <a:schemeClr val="tx1"/>
                </a:solidFill>
                <a:latin typeface="+mn-ea"/>
                <a:cs typeface="+mn-ea"/>
                <a:sym typeface="+mn-ea"/>
              </a:rPr>
              <a:t>商品链接：</a:t>
            </a:r>
            <a:endParaRPr lang="zh-CN" altLang="en-US" b="1">
              <a:solidFill>
                <a:schemeClr val="tx1"/>
              </a:solidFill>
              <a:latin typeface="+mn-ea"/>
              <a:cs typeface="+mn-ea"/>
              <a:sym typeface="+mn-ea"/>
            </a:endParaRPr>
          </a:p>
          <a:p>
            <a:pPr indent="0" fontAlgn="auto">
              <a:lnSpc>
                <a:spcPct val="150000"/>
              </a:lnSpc>
            </a:pPr>
            <a:r>
              <a:rPr lang="zh-CN" altLang="en-US" sz="1600">
                <a:solidFill>
                  <a:srgbClr val="FF0000"/>
                </a:solidFill>
                <a:sym typeface="+mn-ea"/>
              </a:rPr>
              <a:t>https://haohuo.jinritemai.com/ecommerce/trade/detail/index.html?id=3604028765937778860&amp;origin_type=604</a:t>
            </a:r>
            <a:endParaRPr lang="zh-CN" altLang="en-US" b="1">
              <a:solidFill>
                <a:schemeClr val="tx1"/>
              </a:solidFill>
              <a:latin typeface="+mn-ea"/>
              <a:cs typeface="+mn-ea"/>
              <a:sym typeface="+mn-ea"/>
            </a:endParaRPr>
          </a:p>
          <a:p>
            <a:pPr indent="0" fontAlgn="auto">
              <a:lnSpc>
                <a:spcPct val="150000"/>
              </a:lnSpc>
            </a:pPr>
            <a:endParaRPr lang="zh-CN" altLang="en-US" b="1">
              <a:solidFill>
                <a:schemeClr val="tx1"/>
              </a:solidFill>
              <a:latin typeface="+mn-ea"/>
              <a:cs typeface="+mn-ea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9372600" y="242570"/>
            <a:ext cx="2444750" cy="30670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p>
            <a:pPr algn="r"/>
            <a:r>
              <a:rPr lang="zh-CN" altLang="en-US" sz="1400" b="1">
                <a:latin typeface="+mj-ea"/>
                <a:ea typeface="+mj-ea"/>
                <a:cs typeface="+mj-ea"/>
                <a:sym typeface="+mn-ea"/>
              </a:rPr>
              <a:t>肉感满满，皮脆肉香更多汁</a:t>
            </a:r>
            <a:endParaRPr lang="zh-CN" altLang="en-US" sz="1400" b="1">
              <a:solidFill>
                <a:schemeClr val="tx1"/>
              </a:solidFill>
              <a:latin typeface="+mj-ea"/>
              <a:ea typeface="+mj-ea"/>
              <a:cs typeface="+mj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488440" y="3825875"/>
            <a:ext cx="9617710" cy="20300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285750" indent="-285750" fontAlgn="auto">
              <a:lnSpc>
                <a:spcPct val="150000"/>
              </a:lnSpc>
              <a:buFont typeface="Wingdings" panose="05000000000000000000" charset="0"/>
              <a:buChar char="l"/>
            </a:pPr>
            <a:r>
              <a:rPr lang="zh-CN" altLang="en-US" sz="1400">
                <a:solidFill>
                  <a:schemeClr val="tx1"/>
                </a:solidFill>
                <a:sym typeface="+mn-ea"/>
              </a:rPr>
              <a:t>安心食材：源自</a:t>
            </a:r>
            <a:r>
              <a:rPr lang="zh-CN" altLang="en-US" sz="1400">
                <a:solidFill>
                  <a:schemeClr val="tx1"/>
                </a:solidFill>
                <a:sym typeface="+mn-ea"/>
              </a:rPr>
              <a:t>本地优质农场，科学饲养，保证猪肉品质安全、健康，肉质紧实，营养价值高</a:t>
            </a:r>
            <a:endParaRPr lang="zh-CN" altLang="en-US" sz="1400">
              <a:solidFill>
                <a:schemeClr val="tx1"/>
              </a:solidFill>
              <a:sym typeface="+mn-ea"/>
            </a:endParaRPr>
          </a:p>
          <a:p>
            <a:pPr marL="285750" indent="-285750" fontAlgn="auto">
              <a:lnSpc>
                <a:spcPct val="150000"/>
              </a:lnSpc>
              <a:buFont typeface="Wingdings" panose="05000000000000000000" charset="0"/>
              <a:buChar char="l"/>
            </a:pPr>
            <a:r>
              <a:rPr lang="zh-CN" altLang="en-US" sz="1400">
                <a:solidFill>
                  <a:schemeClr val="tx1"/>
                </a:solidFill>
                <a:sym typeface="+mn-ea"/>
              </a:rPr>
              <a:t>精选部位：</a:t>
            </a:r>
            <a:r>
              <a:rPr sz="1400">
                <a:solidFill>
                  <a:schemeClr val="tx1"/>
                </a:solidFill>
                <a:sym typeface="+mn-ea"/>
              </a:rPr>
              <a:t>选用本地新鲜猪后腿</a:t>
            </a:r>
            <a:r>
              <a:rPr lang="zh-CN" sz="1400">
                <a:solidFill>
                  <a:schemeClr val="tx1"/>
                </a:solidFill>
                <a:sym typeface="+mn-ea"/>
              </a:rPr>
              <a:t>精瘦</a:t>
            </a:r>
            <a:r>
              <a:rPr sz="1400">
                <a:solidFill>
                  <a:schemeClr val="tx1"/>
                </a:solidFill>
                <a:sym typeface="+mn-ea"/>
              </a:rPr>
              <a:t>肉，</a:t>
            </a:r>
            <a:r>
              <a:rPr lang="zh-CN" sz="1400">
                <a:solidFill>
                  <a:schemeClr val="tx1"/>
                </a:solidFill>
                <a:sym typeface="+mn-ea"/>
              </a:rPr>
              <a:t>肉含量</a:t>
            </a:r>
            <a:r>
              <a:rPr lang="en-US" altLang="zh-CN" sz="1400">
                <a:solidFill>
                  <a:schemeClr val="tx1"/>
                </a:solidFill>
                <a:sym typeface="+mn-ea"/>
              </a:rPr>
              <a:t>≥</a:t>
            </a:r>
            <a:r>
              <a:rPr lang="en-US" sz="1400">
                <a:solidFill>
                  <a:schemeClr val="tx1"/>
                </a:solidFill>
                <a:sym typeface="+mn-ea"/>
              </a:rPr>
              <a:t>80%</a:t>
            </a:r>
            <a:r>
              <a:rPr lang="zh-CN" altLang="en-US" sz="1400">
                <a:solidFill>
                  <a:schemeClr val="tx1"/>
                </a:solidFill>
                <a:sym typeface="+mn-ea"/>
              </a:rPr>
              <a:t>，满满肉感纤维；</a:t>
            </a:r>
            <a:r>
              <a:rPr sz="1400">
                <a:solidFill>
                  <a:schemeClr val="tx1"/>
                </a:solidFill>
                <a:sym typeface="+mn-ea"/>
              </a:rPr>
              <a:t>脆薄</a:t>
            </a:r>
            <a:r>
              <a:rPr lang="zh-CN" sz="1400">
                <a:solidFill>
                  <a:schemeClr val="tx1"/>
                </a:solidFill>
                <a:sym typeface="+mn-ea"/>
              </a:rPr>
              <a:t>猪</a:t>
            </a:r>
            <a:r>
              <a:rPr sz="1400">
                <a:solidFill>
                  <a:schemeClr val="tx1"/>
                </a:solidFill>
                <a:sym typeface="+mn-ea"/>
              </a:rPr>
              <a:t>肠衣锁鲜锁汁</a:t>
            </a:r>
            <a:r>
              <a:rPr lang="zh-CN" sz="1400">
                <a:solidFill>
                  <a:schemeClr val="tx1"/>
                </a:solidFill>
                <a:sym typeface="+mn-ea"/>
              </a:rPr>
              <a:t>，口感爽脆有嚼劲</a:t>
            </a:r>
            <a:endParaRPr sz="1400">
              <a:solidFill>
                <a:schemeClr val="tx1"/>
              </a:solidFill>
              <a:sym typeface="+mn-ea"/>
            </a:endParaRPr>
          </a:p>
          <a:p>
            <a:pPr marL="285750" indent="-285750" fontAlgn="auto">
              <a:lnSpc>
                <a:spcPct val="150000"/>
              </a:lnSpc>
              <a:buFont typeface="Wingdings" panose="05000000000000000000" charset="0"/>
              <a:buChar char="l"/>
            </a:pPr>
            <a:r>
              <a:rPr lang="zh-CN" altLang="en-US" sz="1400">
                <a:solidFill>
                  <a:schemeClr val="tx1"/>
                </a:solidFill>
                <a:sym typeface="+mn-ea"/>
              </a:rPr>
              <a:t>制作</a:t>
            </a:r>
            <a:r>
              <a:rPr lang="zh-CN" altLang="en-US" sz="1400">
                <a:sym typeface="+mn-ea"/>
              </a:rPr>
              <a:t>说明</a:t>
            </a:r>
            <a:r>
              <a:rPr lang="zh-CN" altLang="en-US" sz="1400">
                <a:solidFill>
                  <a:schemeClr val="tx1"/>
                </a:solidFill>
                <a:sym typeface="+mn-ea"/>
              </a:rPr>
              <a:t>：</a:t>
            </a:r>
            <a:r>
              <a:rPr lang="zh-CN" altLang="en-US" sz="1400">
                <a:solidFill>
                  <a:schemeClr val="tx1"/>
                </a:solidFill>
                <a:sym typeface="+mn-ea"/>
              </a:rPr>
              <a:t>真正纯肉肠，</a:t>
            </a:r>
            <a:r>
              <a:rPr lang="zh-CN" altLang="en-US" sz="1400">
                <a:solidFill>
                  <a:schemeClr val="tx1"/>
                </a:solidFill>
                <a:sym typeface="+mn-ea"/>
              </a:rPr>
              <a:t>秘制配方，优选多种香辛料，</a:t>
            </a:r>
            <a:r>
              <a:rPr lang="zh-CN" sz="1400">
                <a:solidFill>
                  <a:schemeClr val="tx1"/>
                </a:solidFill>
                <a:sym typeface="+mn-ea"/>
              </a:rPr>
              <a:t>鲜甜适中，共两种口味（原味</a:t>
            </a:r>
            <a:r>
              <a:rPr lang="en-US" altLang="zh-CN" sz="1400">
                <a:solidFill>
                  <a:schemeClr val="tx1"/>
                </a:solidFill>
                <a:sym typeface="+mn-ea"/>
              </a:rPr>
              <a:t>&amp;</a:t>
            </a:r>
            <a:r>
              <a:rPr lang="zh-CN" sz="1400">
                <a:solidFill>
                  <a:schemeClr val="tx1"/>
                </a:solidFill>
                <a:sym typeface="+mn-ea"/>
              </a:rPr>
              <a:t>黑椒味）</a:t>
            </a:r>
            <a:endParaRPr lang="zh-CN" sz="1400">
              <a:solidFill>
                <a:schemeClr val="tx1"/>
              </a:solidFill>
            </a:endParaRPr>
          </a:p>
          <a:p>
            <a:pPr marL="285750" indent="-285750" fontAlgn="auto">
              <a:lnSpc>
                <a:spcPct val="150000"/>
              </a:lnSpc>
              <a:buFont typeface="Wingdings" panose="05000000000000000000" charset="0"/>
              <a:buChar char="l"/>
            </a:pPr>
            <a:r>
              <a:rPr lang="zh-CN" altLang="en-US" sz="1400">
                <a:solidFill>
                  <a:schemeClr val="tx1"/>
                </a:solidFill>
                <a:sym typeface="+mn-ea"/>
              </a:rPr>
              <a:t>品质保障：</a:t>
            </a:r>
            <a:r>
              <a:rPr lang="zh-CN" altLang="en-US" sz="1400">
                <a:solidFill>
                  <a:schemeClr val="tx1"/>
                </a:solidFill>
                <a:sym typeface="+mn-ea"/>
              </a:rPr>
              <a:t>急冻保鲜工艺，真空冷链保障品质，保留产品营养、风味、口感</a:t>
            </a:r>
            <a:endParaRPr lang="zh-CN" altLang="en-US" sz="1400">
              <a:solidFill>
                <a:schemeClr val="tx1"/>
              </a:solidFill>
            </a:endParaRPr>
          </a:p>
          <a:p>
            <a:pPr marL="285750" indent="-285750" fontAlgn="auto">
              <a:lnSpc>
                <a:spcPct val="150000"/>
              </a:lnSpc>
              <a:buFont typeface="Wingdings" panose="05000000000000000000" charset="0"/>
              <a:buChar char="l"/>
            </a:pPr>
            <a:r>
              <a:rPr lang="zh-CN" altLang="en-US" sz="1400">
                <a:solidFill>
                  <a:schemeClr val="tx1"/>
                </a:solidFill>
                <a:sym typeface="+mn-ea"/>
              </a:rPr>
              <a:t>食品安全：</a:t>
            </a:r>
            <a:r>
              <a:rPr lang="zh-CN" altLang="en-US" sz="1400">
                <a:sym typeface="+mn-ea"/>
              </a:rPr>
              <a:t>现代</a:t>
            </a:r>
            <a:r>
              <a:rPr lang="zh-CN" altLang="en-US" sz="1400">
                <a:solidFill>
                  <a:schemeClr val="tx1"/>
                </a:solidFill>
                <a:sym typeface="+mn-ea"/>
              </a:rPr>
              <a:t>化智能生产线，多次多道检测工序，拒绝任何添加剂，保障食品安全</a:t>
            </a:r>
            <a:endParaRPr lang="zh-CN" altLang="en-US" sz="1400">
              <a:solidFill>
                <a:schemeClr val="tx1"/>
              </a:solidFill>
            </a:endParaRPr>
          </a:p>
          <a:p>
            <a:pPr marL="285750" indent="-285750" fontAlgn="auto">
              <a:lnSpc>
                <a:spcPct val="150000"/>
              </a:lnSpc>
              <a:buFont typeface="Wingdings" panose="05000000000000000000" charset="0"/>
              <a:buChar char="l"/>
            </a:pPr>
            <a:r>
              <a:rPr lang="zh-CN" altLang="en-US" sz="1400">
                <a:solidFill>
                  <a:schemeClr val="tx1"/>
                </a:solidFill>
                <a:sym typeface="+mn-ea"/>
              </a:rPr>
              <a:t>口感口味：煎炸炒煮烤，老少皆宜，</a:t>
            </a:r>
            <a:r>
              <a:rPr lang="zh-CN" altLang="en-US" sz="1400">
                <a:solidFill>
                  <a:schemeClr val="tx1"/>
                </a:solidFill>
                <a:sym typeface="+mn-ea"/>
              </a:rPr>
              <a:t>肉香浓郁，鲜甜多</a:t>
            </a:r>
            <a:r>
              <a:rPr lang="zh-CN" altLang="en-US" sz="1400">
                <a:solidFill>
                  <a:schemeClr val="tx1"/>
                </a:solidFill>
                <a:sym typeface="+mn-ea"/>
              </a:rPr>
              <a:t>汁</a:t>
            </a:r>
            <a:endParaRPr lang="zh-CN" altLang="en-US" sz="1400">
              <a:solidFill>
                <a:schemeClr val="tx1"/>
              </a:solidFill>
              <a:sym typeface="+mn-ea"/>
            </a:endParaRPr>
          </a:p>
        </p:txBody>
      </p:sp>
      <p:pic>
        <p:nvPicPr>
          <p:cNvPr id="14" name="图片 13" descr="242c4ccd966bd790acf926ed207cc6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rcRect t="22917" b="31167"/>
          <a:stretch>
            <a:fillRect/>
          </a:stretch>
        </p:blipFill>
        <p:spPr>
          <a:xfrm>
            <a:off x="1617345" y="1219835"/>
            <a:ext cx="2286000" cy="2272665"/>
          </a:xfrm>
          <a:prstGeom prst="rect">
            <a:avLst/>
          </a:prstGeom>
        </p:spPr>
      </p:pic>
    </p:spTree>
    <p:custDataLst>
      <p:tags r:id="rId3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/>
          <p:nvPr/>
        </p:nvSpPr>
        <p:spPr>
          <a:xfrm>
            <a:off x="497205" y="399415"/>
            <a:ext cx="11320145" cy="60286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4308475" y="1184275"/>
            <a:ext cx="435356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lvl="0" algn="l">
              <a:buClrTx/>
              <a:buSzTx/>
              <a:buFontTx/>
            </a:pPr>
            <a:r>
              <a:rPr lang="zh-CN" altLang="en-US" sz="2000" b="1">
                <a:sym typeface="+mn-ea"/>
              </a:rPr>
              <a:t>产品名称：</a:t>
            </a:r>
            <a:r>
              <a:rPr lang="zh-CN" altLang="en-US" sz="2000" b="1">
                <a:sym typeface="+mn-ea"/>
              </a:rPr>
              <a:t>潮汕鱼丸</a:t>
            </a:r>
            <a:r>
              <a:rPr lang="zh-CN" altLang="en-US" sz="2000" b="1">
                <a:sym typeface="+mn-ea"/>
              </a:rPr>
              <a:t>手工潮汕那哥鱼丸子火锅食材速冻鱼丸【</a:t>
            </a:r>
            <a:r>
              <a:rPr lang="en-US" altLang="zh-CN" sz="2000" b="1">
                <a:sym typeface="+mn-ea"/>
              </a:rPr>
              <a:t>250g*8</a:t>
            </a:r>
            <a:r>
              <a:rPr lang="zh-CN" altLang="en-US" sz="2000" b="1">
                <a:sym typeface="+mn-ea"/>
              </a:rPr>
              <a:t>袋】</a:t>
            </a:r>
            <a:endParaRPr lang="zh-CN" altLang="en-US" sz="2000" b="1"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4308475" y="1972945"/>
            <a:ext cx="6094730" cy="180276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indent="0" fontAlgn="auto">
              <a:lnSpc>
                <a:spcPct val="150000"/>
              </a:lnSpc>
            </a:pPr>
            <a:r>
              <a:rPr lang="zh-CN" altLang="en-US" b="1">
                <a:solidFill>
                  <a:schemeClr val="tx1"/>
                </a:solidFill>
                <a:latin typeface="+mn-ea"/>
                <a:cs typeface="+mn-ea"/>
              </a:rPr>
              <a:t>规格：</a:t>
            </a:r>
            <a:r>
              <a:rPr lang="en-US" altLang="zh-CN" b="1">
                <a:solidFill>
                  <a:srgbClr val="FF0000"/>
                </a:solidFill>
                <a:latin typeface="+mn-ea"/>
                <a:cs typeface="+mn-ea"/>
                <a:sym typeface="+mn-ea"/>
              </a:rPr>
              <a:t>250g*8</a:t>
            </a:r>
            <a:r>
              <a:rPr lang="zh-CN" altLang="en-US" b="1">
                <a:solidFill>
                  <a:srgbClr val="FF0000"/>
                </a:solidFill>
                <a:latin typeface="+mn-ea"/>
                <a:cs typeface="+mn-ea"/>
                <a:sym typeface="+mn-ea"/>
              </a:rPr>
              <a:t>袋</a:t>
            </a:r>
            <a:r>
              <a:rPr lang="en-US" altLang="zh-CN" b="1">
                <a:solidFill>
                  <a:srgbClr val="FF0000"/>
                </a:solidFill>
                <a:latin typeface="+mn-ea"/>
                <a:cs typeface="+mn-ea"/>
                <a:sym typeface="+mn-ea"/>
              </a:rPr>
              <a:t> </a:t>
            </a:r>
            <a:r>
              <a:rPr lang="en-US" altLang="zh-CN" b="1">
                <a:latin typeface="+mn-ea"/>
                <a:cs typeface="+mn-ea"/>
                <a:sym typeface="+mn-ea"/>
              </a:rPr>
              <a:t>        </a:t>
            </a:r>
            <a:r>
              <a:rPr lang="zh-CN" altLang="en-US" b="1">
                <a:solidFill>
                  <a:schemeClr val="tx1"/>
                </a:solidFill>
                <a:latin typeface="+mn-ea"/>
                <a:cs typeface="+mn-ea"/>
              </a:rPr>
              <a:t>价格：</a:t>
            </a:r>
            <a:r>
              <a:rPr lang="en-US" altLang="zh-CN" b="1">
                <a:solidFill>
                  <a:srgbClr val="FF0000"/>
                </a:solidFill>
                <a:latin typeface="+mn-ea"/>
                <a:cs typeface="+mn-ea"/>
              </a:rPr>
              <a:t>99</a:t>
            </a:r>
            <a:r>
              <a:rPr lang="zh-CN" altLang="en-US" b="1">
                <a:solidFill>
                  <a:srgbClr val="FF0000"/>
                </a:solidFill>
                <a:latin typeface="+mn-ea"/>
                <a:cs typeface="+mn-ea"/>
              </a:rPr>
              <a:t>元</a:t>
            </a:r>
            <a:r>
              <a:rPr lang="en-US" altLang="zh-CN" b="1">
                <a:solidFill>
                  <a:schemeClr val="tx1"/>
                </a:solidFill>
                <a:latin typeface="+mn-ea"/>
                <a:cs typeface="+mn-ea"/>
              </a:rPr>
              <a:t>         </a:t>
            </a:r>
            <a:r>
              <a:rPr lang="zh-CN" altLang="en-US" b="1">
                <a:solidFill>
                  <a:schemeClr val="tx1"/>
                </a:solidFill>
                <a:sym typeface="+mn-ea"/>
              </a:rPr>
              <a:t>佣金：</a:t>
            </a:r>
            <a:r>
              <a:rPr lang="en-US" altLang="zh-CN" b="1">
                <a:solidFill>
                  <a:srgbClr val="FF0000"/>
                </a:solidFill>
                <a:sym typeface="+mn-ea"/>
              </a:rPr>
              <a:t>20</a:t>
            </a:r>
            <a:r>
              <a:rPr lang="zh-CN" altLang="en-US" b="1">
                <a:solidFill>
                  <a:srgbClr val="FF0000"/>
                </a:solidFill>
                <a:sym typeface="+mn-ea"/>
              </a:rPr>
              <a:t>%</a:t>
            </a:r>
            <a:endParaRPr lang="zh-CN" altLang="en-US" b="1">
              <a:solidFill>
                <a:schemeClr val="tx1"/>
              </a:solidFill>
              <a:latin typeface="+mn-ea"/>
              <a:cs typeface="+mn-ea"/>
            </a:endParaRPr>
          </a:p>
          <a:p>
            <a:pPr indent="0" fontAlgn="auto">
              <a:lnSpc>
                <a:spcPct val="150000"/>
              </a:lnSpc>
            </a:pPr>
            <a:r>
              <a:rPr lang="zh-CN" altLang="en-US" b="1">
                <a:solidFill>
                  <a:schemeClr val="tx1"/>
                </a:solidFill>
                <a:latin typeface="+mn-ea"/>
                <a:cs typeface="+mn-ea"/>
                <a:sym typeface="+mn-ea"/>
              </a:rPr>
              <a:t>商品链接：</a:t>
            </a:r>
            <a:endParaRPr lang="zh-CN" altLang="en-US" b="1">
              <a:solidFill>
                <a:schemeClr val="tx1"/>
              </a:solidFill>
              <a:latin typeface="+mn-ea"/>
              <a:cs typeface="+mn-ea"/>
              <a:sym typeface="+mn-ea"/>
            </a:endParaRPr>
          </a:p>
          <a:p>
            <a:pPr indent="0" fontAlgn="auto">
              <a:lnSpc>
                <a:spcPct val="150000"/>
              </a:lnSpc>
            </a:pPr>
            <a:r>
              <a:rPr lang="zh-CN" altLang="en-US" sz="1600">
                <a:solidFill>
                  <a:srgbClr val="FF0000"/>
                </a:solidFill>
                <a:sym typeface="+mn-ea"/>
              </a:rPr>
              <a:t>https://haohuo.jinritemai.com/ecommerce/trade/detail/index.html?id=3604029689263462598&amp;origin_type=604</a:t>
            </a:r>
            <a:endParaRPr lang="zh-CN" altLang="en-US" b="1">
              <a:solidFill>
                <a:schemeClr val="tx1"/>
              </a:solidFill>
              <a:latin typeface="+mn-ea"/>
              <a:cs typeface="+mn-ea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9257665" y="242570"/>
            <a:ext cx="2559685" cy="30670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p>
            <a:pPr algn="r"/>
            <a:r>
              <a:rPr lang="zh-CN" altLang="en-US" sz="1400" b="1">
                <a:latin typeface="+mj-ea"/>
                <a:ea typeface="+mj-ea"/>
                <a:cs typeface="+mj-ea"/>
                <a:sym typeface="+mn-ea"/>
              </a:rPr>
              <a:t>品尝一口来自深海的鲜甜馈赠</a:t>
            </a:r>
            <a:endParaRPr lang="zh-CN" altLang="en-US" sz="1400" b="1">
              <a:solidFill>
                <a:schemeClr val="tx1"/>
              </a:solidFill>
              <a:latin typeface="+mj-ea"/>
              <a:ea typeface="+mj-ea"/>
              <a:cs typeface="+mj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574165" y="3825875"/>
            <a:ext cx="9617710" cy="20300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285750" indent="-285750" fontAlgn="auto">
              <a:lnSpc>
                <a:spcPct val="150000"/>
              </a:lnSpc>
              <a:buFont typeface="Wingdings" panose="05000000000000000000" charset="0"/>
              <a:buChar char="l"/>
            </a:pPr>
            <a:r>
              <a:rPr lang="zh-CN" altLang="en-US" sz="1400">
                <a:solidFill>
                  <a:schemeClr val="tx1"/>
                </a:solidFill>
                <a:sym typeface="+mn-ea"/>
              </a:rPr>
              <a:t>安心食材：精选本地无污染优质水源鲜活那哥鱼，优质鱼糜造就上等鱼丸</a:t>
            </a:r>
            <a:endParaRPr lang="zh-CN" altLang="en-US" sz="1400">
              <a:solidFill>
                <a:schemeClr val="tx1"/>
              </a:solidFill>
              <a:sym typeface="+mn-ea"/>
            </a:endParaRPr>
          </a:p>
          <a:p>
            <a:pPr marL="285750" indent="-285750" fontAlgn="auto">
              <a:lnSpc>
                <a:spcPct val="150000"/>
              </a:lnSpc>
              <a:buFont typeface="Wingdings" panose="05000000000000000000" charset="0"/>
              <a:buChar char="l"/>
            </a:pPr>
            <a:r>
              <a:rPr lang="zh-CN" altLang="en-US" sz="1400">
                <a:solidFill>
                  <a:schemeClr val="tx1"/>
                </a:solidFill>
                <a:sym typeface="+mn-ea"/>
              </a:rPr>
              <a:t>精选原料：取自</a:t>
            </a:r>
            <a:r>
              <a:rPr sz="1400">
                <a:solidFill>
                  <a:schemeClr val="tx1"/>
                </a:solidFill>
                <a:sym typeface="+mn-ea"/>
              </a:rPr>
              <a:t>深海那哥鱼</a:t>
            </a:r>
            <a:r>
              <a:rPr lang="zh-CN" sz="1400">
                <a:solidFill>
                  <a:schemeClr val="tx1"/>
                </a:solidFill>
                <a:sym typeface="+mn-ea"/>
              </a:rPr>
              <a:t>中段鱼肉制成鱼糜</a:t>
            </a:r>
            <a:r>
              <a:rPr sz="1400">
                <a:solidFill>
                  <a:schemeClr val="tx1"/>
                </a:solidFill>
                <a:sym typeface="+mn-ea"/>
              </a:rPr>
              <a:t>，</a:t>
            </a:r>
            <a:r>
              <a:rPr lang="zh-CN" sz="1400">
                <a:solidFill>
                  <a:schemeClr val="tx1"/>
                </a:solidFill>
                <a:sym typeface="+mn-ea"/>
              </a:rPr>
              <a:t>色泽雪白、肉质鲜甜</a:t>
            </a:r>
            <a:r>
              <a:rPr lang="en-US" altLang="zh-CN" sz="1400">
                <a:solidFill>
                  <a:schemeClr val="tx1"/>
                </a:solidFill>
                <a:sym typeface="+mn-ea"/>
              </a:rPr>
              <a:t>Q</a:t>
            </a:r>
            <a:r>
              <a:rPr lang="zh-CN" altLang="en-US" sz="1400">
                <a:solidFill>
                  <a:schemeClr val="tx1"/>
                </a:solidFill>
                <a:sym typeface="+mn-ea"/>
              </a:rPr>
              <a:t>弹</a:t>
            </a:r>
            <a:r>
              <a:rPr sz="1400">
                <a:solidFill>
                  <a:schemeClr val="tx1"/>
                </a:solidFill>
                <a:sym typeface="+mn-ea"/>
              </a:rPr>
              <a:t>，</a:t>
            </a:r>
            <a:r>
              <a:rPr lang="zh-CN" sz="1400">
                <a:solidFill>
                  <a:schemeClr val="tx1"/>
                </a:solidFill>
                <a:sym typeface="+mn-ea"/>
              </a:rPr>
              <a:t>高蛋白、营养丰富</a:t>
            </a:r>
            <a:endParaRPr sz="1400">
              <a:solidFill>
                <a:schemeClr val="tx1"/>
              </a:solidFill>
              <a:sym typeface="+mn-ea"/>
            </a:endParaRPr>
          </a:p>
          <a:p>
            <a:pPr marL="285750" indent="-285750" fontAlgn="auto">
              <a:lnSpc>
                <a:spcPct val="150000"/>
              </a:lnSpc>
              <a:buFont typeface="Wingdings" panose="05000000000000000000" charset="0"/>
              <a:buChar char="l"/>
            </a:pPr>
            <a:r>
              <a:rPr lang="zh-CN" altLang="en-US" sz="1400">
                <a:solidFill>
                  <a:schemeClr val="tx1"/>
                </a:solidFill>
                <a:sym typeface="+mn-ea"/>
              </a:rPr>
              <a:t>制作</a:t>
            </a:r>
            <a:r>
              <a:rPr lang="zh-CN" altLang="en-US" sz="1400">
                <a:sym typeface="+mn-ea"/>
              </a:rPr>
              <a:t>说明</a:t>
            </a:r>
            <a:r>
              <a:rPr lang="zh-CN" altLang="en-US" sz="1400">
                <a:solidFill>
                  <a:schemeClr val="tx1"/>
                </a:solidFill>
                <a:sym typeface="+mn-ea"/>
              </a:rPr>
              <a:t>：</a:t>
            </a:r>
            <a:r>
              <a:rPr sz="1400">
                <a:solidFill>
                  <a:schemeClr val="tx1"/>
                </a:solidFill>
                <a:sym typeface="+mn-ea"/>
              </a:rPr>
              <a:t>新鲜</a:t>
            </a:r>
            <a:r>
              <a:rPr lang="zh-CN" sz="1400">
                <a:solidFill>
                  <a:schemeClr val="tx1"/>
                </a:solidFill>
                <a:sym typeface="+mn-ea"/>
              </a:rPr>
              <a:t>那哥</a:t>
            </a:r>
            <a:r>
              <a:rPr sz="1400">
                <a:solidFill>
                  <a:schemeClr val="tx1"/>
                </a:solidFill>
                <a:sym typeface="+mn-ea"/>
              </a:rPr>
              <a:t>鱼肉剔骨去刺</a:t>
            </a:r>
            <a:r>
              <a:rPr lang="zh-CN" sz="1400">
                <a:solidFill>
                  <a:schemeClr val="tx1"/>
                </a:solidFill>
                <a:sym typeface="+mn-ea"/>
              </a:rPr>
              <a:t>，</a:t>
            </a:r>
            <a:r>
              <a:rPr lang="en-US" altLang="zh-CN" sz="1400">
                <a:solidFill>
                  <a:schemeClr val="tx1"/>
                </a:solidFill>
                <a:sym typeface="+mn-ea"/>
              </a:rPr>
              <a:t>≥80%</a:t>
            </a:r>
            <a:r>
              <a:rPr lang="zh-CN" altLang="en-US" sz="1400">
                <a:solidFill>
                  <a:schemeClr val="tx1"/>
                </a:solidFill>
                <a:sym typeface="+mn-ea"/>
              </a:rPr>
              <a:t>鱼糜含量，还原海洋自然鲜味</a:t>
            </a:r>
            <a:endParaRPr lang="zh-CN" sz="1400">
              <a:solidFill>
                <a:schemeClr val="tx1"/>
              </a:solidFill>
            </a:endParaRPr>
          </a:p>
          <a:p>
            <a:pPr marL="285750" indent="-285750" fontAlgn="auto">
              <a:lnSpc>
                <a:spcPct val="150000"/>
              </a:lnSpc>
              <a:buFont typeface="Wingdings" panose="05000000000000000000" charset="0"/>
              <a:buChar char="l"/>
            </a:pPr>
            <a:r>
              <a:rPr lang="zh-CN" altLang="en-US" sz="1400">
                <a:solidFill>
                  <a:schemeClr val="tx1"/>
                </a:solidFill>
                <a:sym typeface="+mn-ea"/>
              </a:rPr>
              <a:t>品质保障：</a:t>
            </a:r>
            <a:r>
              <a:rPr lang="zh-CN" altLang="en-US" sz="1400">
                <a:solidFill>
                  <a:schemeClr val="tx1"/>
                </a:solidFill>
                <a:sym typeface="+mn-ea"/>
              </a:rPr>
              <a:t>急冻锁鲜，真空冷链保障品质，工厂</a:t>
            </a:r>
            <a:r>
              <a:rPr lang="zh-CN" altLang="en-US" sz="1400">
                <a:solidFill>
                  <a:schemeClr val="tx1"/>
                </a:solidFill>
                <a:sym typeface="+mn-ea"/>
              </a:rPr>
              <a:t>自产自销保障新鲜，现做现卖</a:t>
            </a:r>
            <a:endParaRPr lang="zh-CN" altLang="en-US" sz="1400">
              <a:solidFill>
                <a:schemeClr val="tx1"/>
              </a:solidFill>
            </a:endParaRPr>
          </a:p>
          <a:p>
            <a:pPr marL="285750" indent="-285750" fontAlgn="auto">
              <a:lnSpc>
                <a:spcPct val="150000"/>
              </a:lnSpc>
              <a:buFont typeface="Wingdings" panose="05000000000000000000" charset="0"/>
              <a:buChar char="l"/>
            </a:pPr>
            <a:r>
              <a:rPr lang="zh-CN" altLang="en-US" sz="1400">
                <a:solidFill>
                  <a:schemeClr val="tx1"/>
                </a:solidFill>
                <a:sym typeface="+mn-ea"/>
              </a:rPr>
              <a:t>食品安全：</a:t>
            </a:r>
            <a:r>
              <a:rPr lang="zh-CN" altLang="en-US" sz="1400">
                <a:sym typeface="+mn-ea"/>
              </a:rPr>
              <a:t>现代</a:t>
            </a:r>
            <a:r>
              <a:rPr lang="zh-CN" altLang="en-US" sz="1400">
                <a:solidFill>
                  <a:schemeClr val="tx1"/>
                </a:solidFill>
                <a:sym typeface="+mn-ea"/>
              </a:rPr>
              <a:t>化智能生产线，多次多道检测工序，拒绝任何添加剂，保障食品安全</a:t>
            </a:r>
            <a:endParaRPr lang="zh-CN" altLang="en-US" sz="1400">
              <a:solidFill>
                <a:schemeClr val="tx1"/>
              </a:solidFill>
            </a:endParaRPr>
          </a:p>
          <a:p>
            <a:pPr marL="285750" indent="-285750" fontAlgn="auto">
              <a:lnSpc>
                <a:spcPct val="150000"/>
              </a:lnSpc>
              <a:buFont typeface="Wingdings" panose="05000000000000000000" charset="0"/>
              <a:buChar char="l"/>
            </a:pPr>
            <a:r>
              <a:rPr lang="zh-CN" altLang="en-US" sz="1400">
                <a:solidFill>
                  <a:schemeClr val="tx1"/>
                </a:solidFill>
                <a:sym typeface="+mn-ea"/>
              </a:rPr>
              <a:t>口感口味：有质感有嚼劲、鲜甜爽脆、新鲜嫩滑、肉质细腻、老少皆宜</a:t>
            </a:r>
            <a:endParaRPr lang="zh-CN" altLang="en-US" sz="1400">
              <a:solidFill>
                <a:schemeClr val="tx1"/>
              </a:solidFill>
              <a:sym typeface="+mn-ea"/>
            </a:endParaRPr>
          </a:p>
        </p:txBody>
      </p:sp>
      <p:pic>
        <p:nvPicPr>
          <p:cNvPr id="2" name="图片 1" descr="83ce7bc6efb5f8e4e2a5685ed1e4660"/>
          <p:cNvPicPr>
            <a:picLocks noChangeAspect="1"/>
          </p:cNvPicPr>
          <p:nvPr/>
        </p:nvPicPr>
        <p:blipFill>
          <a:blip r:embed="rId1"/>
          <a:srcRect t="22787" b="31167"/>
          <a:stretch>
            <a:fillRect/>
          </a:stretch>
        </p:blipFill>
        <p:spPr>
          <a:xfrm>
            <a:off x="1729740" y="1219835"/>
            <a:ext cx="2298065" cy="2291080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/>
          <p:nvPr/>
        </p:nvSpPr>
        <p:spPr>
          <a:xfrm>
            <a:off x="497205" y="399415"/>
            <a:ext cx="11320145" cy="60286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4239260" y="1184275"/>
            <a:ext cx="563753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lvl="0" algn="l">
              <a:buClrTx/>
              <a:buSzTx/>
              <a:buFontTx/>
            </a:pPr>
            <a:r>
              <a:rPr lang="zh-CN" altLang="en-US" sz="2000" b="1">
                <a:sym typeface="+mn-ea"/>
              </a:rPr>
              <a:t>产品名称：</a:t>
            </a:r>
            <a:r>
              <a:rPr lang="zh-CN" altLang="en-US" sz="2000" b="1">
                <a:sym typeface="+mn-ea"/>
              </a:rPr>
              <a:t>潮汕黄金蛋饺</a:t>
            </a:r>
            <a:endParaRPr lang="zh-CN" altLang="en-US" sz="2000" b="1"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lang="zh-CN" altLang="en-US" sz="2000" b="1">
                <a:sym typeface="+mn-ea"/>
              </a:rPr>
              <a:t>【6袋装】特色火锅料必备 250g/袋</a:t>
            </a:r>
            <a:r>
              <a:rPr lang="zh-CN" altLang="en-US" sz="2000" b="1">
                <a:sym typeface="+mn-ea"/>
              </a:rPr>
              <a:t>*6</a:t>
            </a:r>
            <a:r>
              <a:rPr lang="zh-CN" altLang="en-US" sz="2000" b="1">
                <a:sym typeface="+mn-ea"/>
              </a:rPr>
              <a:t>袋</a:t>
            </a:r>
            <a:endParaRPr lang="zh-CN" altLang="en-US" sz="2000" b="1"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4239260" y="2021205"/>
            <a:ext cx="6094730" cy="1802765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indent="0" fontAlgn="auto">
              <a:lnSpc>
                <a:spcPct val="150000"/>
              </a:lnSpc>
            </a:pPr>
            <a:r>
              <a:rPr lang="zh-CN" altLang="en-US" b="1">
                <a:solidFill>
                  <a:schemeClr val="tx1"/>
                </a:solidFill>
                <a:latin typeface="+mn-ea"/>
                <a:cs typeface="+mn-ea"/>
              </a:rPr>
              <a:t>规格：</a:t>
            </a:r>
            <a:r>
              <a:rPr lang="en-US" altLang="zh-CN" b="1">
                <a:solidFill>
                  <a:srgbClr val="FF0000"/>
                </a:solidFill>
                <a:latin typeface="+mn-ea"/>
                <a:cs typeface="+mn-ea"/>
                <a:sym typeface="+mn-ea"/>
              </a:rPr>
              <a:t>250g*6</a:t>
            </a:r>
            <a:r>
              <a:rPr lang="zh-CN" altLang="en-US" b="1">
                <a:solidFill>
                  <a:srgbClr val="FF0000"/>
                </a:solidFill>
                <a:latin typeface="+mn-ea"/>
                <a:cs typeface="+mn-ea"/>
                <a:sym typeface="+mn-ea"/>
              </a:rPr>
              <a:t>袋</a:t>
            </a:r>
            <a:r>
              <a:rPr lang="en-US" altLang="zh-CN" b="1">
                <a:solidFill>
                  <a:srgbClr val="FF0000"/>
                </a:solidFill>
                <a:latin typeface="+mn-ea"/>
                <a:cs typeface="+mn-ea"/>
                <a:sym typeface="+mn-ea"/>
              </a:rPr>
              <a:t> </a:t>
            </a:r>
            <a:r>
              <a:rPr lang="en-US" altLang="zh-CN" b="1">
                <a:latin typeface="+mn-ea"/>
                <a:cs typeface="+mn-ea"/>
                <a:sym typeface="+mn-ea"/>
              </a:rPr>
              <a:t>        </a:t>
            </a:r>
            <a:r>
              <a:rPr lang="zh-CN" altLang="en-US" b="1">
                <a:solidFill>
                  <a:schemeClr val="tx1"/>
                </a:solidFill>
                <a:latin typeface="+mn-ea"/>
                <a:cs typeface="+mn-ea"/>
              </a:rPr>
              <a:t>价格：</a:t>
            </a:r>
            <a:r>
              <a:rPr lang="en-US" altLang="zh-CN" b="1">
                <a:solidFill>
                  <a:srgbClr val="FF0000"/>
                </a:solidFill>
                <a:latin typeface="+mn-ea"/>
                <a:cs typeface="+mn-ea"/>
              </a:rPr>
              <a:t>119</a:t>
            </a:r>
            <a:r>
              <a:rPr lang="zh-CN" altLang="en-US" b="1">
                <a:solidFill>
                  <a:srgbClr val="FF0000"/>
                </a:solidFill>
                <a:latin typeface="+mn-ea"/>
                <a:cs typeface="+mn-ea"/>
              </a:rPr>
              <a:t>元</a:t>
            </a:r>
            <a:r>
              <a:rPr lang="en-US" altLang="zh-CN" b="1">
                <a:solidFill>
                  <a:schemeClr val="tx1"/>
                </a:solidFill>
                <a:latin typeface="+mn-ea"/>
                <a:cs typeface="+mn-ea"/>
              </a:rPr>
              <a:t>         </a:t>
            </a:r>
            <a:r>
              <a:rPr lang="zh-CN" altLang="en-US" b="1">
                <a:solidFill>
                  <a:schemeClr val="tx1"/>
                </a:solidFill>
                <a:sym typeface="+mn-ea"/>
              </a:rPr>
              <a:t>佣金：</a:t>
            </a:r>
            <a:r>
              <a:rPr lang="en-US" altLang="zh-CN" b="1">
                <a:solidFill>
                  <a:srgbClr val="FF0000"/>
                </a:solidFill>
                <a:sym typeface="+mn-ea"/>
              </a:rPr>
              <a:t>18</a:t>
            </a:r>
            <a:r>
              <a:rPr lang="zh-CN" altLang="en-US" b="1">
                <a:solidFill>
                  <a:srgbClr val="FF0000"/>
                </a:solidFill>
                <a:sym typeface="+mn-ea"/>
              </a:rPr>
              <a:t>%</a:t>
            </a:r>
            <a:endParaRPr lang="zh-CN" altLang="en-US" b="1">
              <a:solidFill>
                <a:schemeClr val="tx1"/>
              </a:solidFill>
              <a:latin typeface="+mn-ea"/>
              <a:cs typeface="+mn-ea"/>
            </a:endParaRPr>
          </a:p>
          <a:p>
            <a:pPr indent="0" fontAlgn="auto">
              <a:lnSpc>
                <a:spcPct val="150000"/>
              </a:lnSpc>
            </a:pPr>
            <a:r>
              <a:rPr lang="zh-CN" altLang="en-US" b="1">
                <a:solidFill>
                  <a:schemeClr val="tx1"/>
                </a:solidFill>
                <a:latin typeface="+mn-ea"/>
                <a:cs typeface="+mn-ea"/>
                <a:sym typeface="+mn-ea"/>
              </a:rPr>
              <a:t>商品链接：</a:t>
            </a:r>
            <a:endParaRPr lang="zh-CN" altLang="en-US" b="1">
              <a:solidFill>
                <a:schemeClr val="tx1"/>
              </a:solidFill>
              <a:latin typeface="+mn-ea"/>
              <a:cs typeface="+mn-ea"/>
              <a:sym typeface="+mn-ea"/>
            </a:endParaRPr>
          </a:p>
          <a:p>
            <a:pPr indent="0" fontAlgn="auto">
              <a:lnSpc>
                <a:spcPct val="150000"/>
              </a:lnSpc>
            </a:pPr>
            <a:r>
              <a:rPr lang="zh-CN" altLang="en-US" sz="1600">
                <a:solidFill>
                  <a:srgbClr val="FF0000"/>
                </a:solidFill>
                <a:sym typeface="+mn-ea"/>
              </a:rPr>
              <a:t>https://haohuo.jinritemai.com/ecommerce/trade/detail/index.html?id=3604030610533927517&amp;origin_type=604</a:t>
            </a:r>
            <a:endParaRPr lang="zh-CN" altLang="en-US" b="1">
              <a:solidFill>
                <a:schemeClr val="tx1"/>
              </a:solidFill>
              <a:latin typeface="+mn-ea"/>
              <a:cs typeface="+mn-ea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9603105" y="242570"/>
            <a:ext cx="2214245" cy="30670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p>
            <a:pPr algn="r"/>
            <a:r>
              <a:rPr lang="zh-CN" altLang="en-US" sz="1400" b="1">
                <a:latin typeface="+mj-ea"/>
                <a:ea typeface="+mj-ea"/>
                <a:cs typeface="+mj-ea"/>
                <a:sym typeface="+mn-ea"/>
              </a:rPr>
              <a:t>浓郁蛋香，鲜嫩饱满多汁</a:t>
            </a:r>
            <a:endParaRPr lang="zh-CN" altLang="en-US" sz="1400" b="1">
              <a:solidFill>
                <a:schemeClr val="tx1"/>
              </a:solidFill>
              <a:latin typeface="+mj-ea"/>
              <a:ea typeface="+mj-ea"/>
              <a:cs typeface="+mj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488440" y="3825875"/>
            <a:ext cx="9617710" cy="20300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285750" indent="-285750" fontAlgn="auto">
              <a:lnSpc>
                <a:spcPct val="150000"/>
              </a:lnSpc>
              <a:buFont typeface="Wingdings" panose="05000000000000000000" charset="0"/>
              <a:buChar char="l"/>
            </a:pPr>
            <a:r>
              <a:rPr lang="zh-CN" altLang="en-US" sz="1400">
                <a:solidFill>
                  <a:schemeClr val="tx1"/>
                </a:solidFill>
                <a:sym typeface="+mn-ea"/>
              </a:rPr>
              <a:t>安心食材：源自本地优质生态养殖场，科学散养，</a:t>
            </a:r>
            <a:r>
              <a:rPr lang="zh-CN" altLang="en-US" sz="1400">
                <a:solidFill>
                  <a:schemeClr val="tx1"/>
                </a:solidFill>
                <a:sym typeface="+mn-ea"/>
              </a:rPr>
              <a:t>保证原材料品质安全、健康，营养价值高</a:t>
            </a:r>
            <a:endParaRPr lang="zh-CN" altLang="en-US" sz="1400">
              <a:solidFill>
                <a:schemeClr val="tx1"/>
              </a:solidFill>
              <a:sym typeface="+mn-ea"/>
            </a:endParaRPr>
          </a:p>
          <a:p>
            <a:pPr marL="285750" indent="-285750" fontAlgn="auto">
              <a:lnSpc>
                <a:spcPct val="150000"/>
              </a:lnSpc>
              <a:buFont typeface="Wingdings" panose="05000000000000000000" charset="0"/>
              <a:buChar char="l"/>
            </a:pPr>
            <a:r>
              <a:rPr lang="zh-CN" altLang="en-US" sz="1400">
                <a:solidFill>
                  <a:schemeClr val="tx1"/>
                </a:solidFill>
                <a:sym typeface="+mn-ea"/>
              </a:rPr>
              <a:t>精选原料：甄选本地新鲜鸡蛋，全蛋制皮，蛋香浓郁；新鲜猪后腿肉，</a:t>
            </a:r>
            <a:r>
              <a:rPr lang="zh-CN" sz="1400">
                <a:solidFill>
                  <a:schemeClr val="tx1"/>
                </a:solidFill>
                <a:sym typeface="+mn-ea"/>
              </a:rPr>
              <a:t>肥瘦</a:t>
            </a:r>
            <a:r>
              <a:rPr lang="en-US" altLang="zh-CN" sz="1400">
                <a:solidFill>
                  <a:schemeClr val="tx1"/>
                </a:solidFill>
                <a:sym typeface="+mn-ea"/>
              </a:rPr>
              <a:t>2:8</a:t>
            </a:r>
            <a:r>
              <a:rPr lang="zh-CN" altLang="en-US" sz="1400">
                <a:solidFill>
                  <a:schemeClr val="tx1"/>
                </a:solidFill>
                <a:sym typeface="+mn-ea"/>
              </a:rPr>
              <a:t>黄金配比，鲜滑多汁</a:t>
            </a:r>
            <a:endParaRPr sz="1400">
              <a:solidFill>
                <a:schemeClr val="tx1"/>
              </a:solidFill>
              <a:sym typeface="+mn-ea"/>
            </a:endParaRPr>
          </a:p>
          <a:p>
            <a:pPr marL="285750" indent="-285750" fontAlgn="auto">
              <a:lnSpc>
                <a:spcPct val="150000"/>
              </a:lnSpc>
              <a:buFont typeface="Wingdings" panose="05000000000000000000" charset="0"/>
              <a:buChar char="l"/>
            </a:pPr>
            <a:r>
              <a:rPr lang="zh-CN" altLang="en-US" sz="1400">
                <a:solidFill>
                  <a:schemeClr val="tx1"/>
                </a:solidFill>
                <a:sym typeface="+mn-ea"/>
              </a:rPr>
              <a:t>制作</a:t>
            </a:r>
            <a:r>
              <a:rPr lang="zh-CN" altLang="en-US" sz="1400">
                <a:sym typeface="+mn-ea"/>
              </a:rPr>
              <a:t>说明</a:t>
            </a:r>
            <a:r>
              <a:rPr lang="zh-CN" altLang="en-US" sz="1400">
                <a:solidFill>
                  <a:schemeClr val="tx1"/>
                </a:solidFill>
                <a:sym typeface="+mn-ea"/>
              </a:rPr>
              <a:t>：人工手包，无菌制作工艺，薄薄一层蛋皮包裹鲜肉，</a:t>
            </a:r>
            <a:r>
              <a:rPr lang="zh-CN" altLang="en-US" sz="1400">
                <a:solidFill>
                  <a:schemeClr val="tx1"/>
                </a:solidFill>
                <a:sym typeface="+mn-ea"/>
              </a:rPr>
              <a:t>清甜</a:t>
            </a:r>
            <a:r>
              <a:rPr lang="zh-CN" altLang="en-US" sz="1400">
                <a:solidFill>
                  <a:schemeClr val="tx1"/>
                </a:solidFill>
                <a:sym typeface="+mn-ea"/>
              </a:rPr>
              <a:t>马蹄与鲜肉结合，甜而不腻，皮薄肉嫩</a:t>
            </a:r>
            <a:endParaRPr lang="zh-CN" sz="1400">
              <a:solidFill>
                <a:schemeClr val="tx1"/>
              </a:solidFill>
            </a:endParaRPr>
          </a:p>
          <a:p>
            <a:pPr marL="285750" indent="-285750" fontAlgn="auto">
              <a:lnSpc>
                <a:spcPct val="150000"/>
              </a:lnSpc>
              <a:buFont typeface="Wingdings" panose="05000000000000000000" charset="0"/>
              <a:buChar char="l"/>
            </a:pPr>
            <a:r>
              <a:rPr lang="zh-CN" altLang="en-US" sz="1400">
                <a:solidFill>
                  <a:schemeClr val="tx1"/>
                </a:solidFill>
                <a:sym typeface="+mn-ea"/>
              </a:rPr>
              <a:t>品质保障：超低温</a:t>
            </a:r>
            <a:r>
              <a:rPr lang="zh-CN" altLang="en-US" sz="1400">
                <a:solidFill>
                  <a:schemeClr val="tx1"/>
                </a:solidFill>
                <a:sym typeface="+mn-ea"/>
              </a:rPr>
              <a:t>锁鲜技术，急速冷冻真空保鲜，工厂</a:t>
            </a:r>
            <a:r>
              <a:rPr lang="zh-CN" altLang="en-US" sz="1400">
                <a:solidFill>
                  <a:schemeClr val="tx1"/>
                </a:solidFill>
                <a:sym typeface="+mn-ea"/>
              </a:rPr>
              <a:t>自产自销保障新鲜，现做现卖</a:t>
            </a:r>
            <a:endParaRPr lang="zh-CN" altLang="en-US" sz="1400">
              <a:solidFill>
                <a:schemeClr val="tx1"/>
              </a:solidFill>
            </a:endParaRPr>
          </a:p>
          <a:p>
            <a:pPr marL="285750" indent="-285750" fontAlgn="auto">
              <a:lnSpc>
                <a:spcPct val="150000"/>
              </a:lnSpc>
              <a:buFont typeface="Wingdings" panose="05000000000000000000" charset="0"/>
              <a:buChar char="l"/>
            </a:pPr>
            <a:r>
              <a:rPr lang="zh-CN" altLang="en-US" sz="1400">
                <a:solidFill>
                  <a:schemeClr val="tx1"/>
                </a:solidFill>
                <a:sym typeface="+mn-ea"/>
              </a:rPr>
              <a:t>食品安全：</a:t>
            </a:r>
            <a:r>
              <a:rPr lang="zh-CN" altLang="en-US" sz="1400">
                <a:sym typeface="+mn-ea"/>
              </a:rPr>
              <a:t>现代</a:t>
            </a:r>
            <a:r>
              <a:rPr lang="zh-CN" altLang="en-US" sz="1400">
                <a:solidFill>
                  <a:schemeClr val="tx1"/>
                </a:solidFill>
                <a:sym typeface="+mn-ea"/>
              </a:rPr>
              <a:t>化智能生产线，多次多道检测工序，拒绝任何添加剂，保障食品安全</a:t>
            </a:r>
            <a:endParaRPr lang="zh-CN" altLang="en-US" sz="1400">
              <a:solidFill>
                <a:schemeClr val="tx1"/>
              </a:solidFill>
            </a:endParaRPr>
          </a:p>
          <a:p>
            <a:pPr marL="285750" indent="-285750" fontAlgn="auto">
              <a:lnSpc>
                <a:spcPct val="150000"/>
              </a:lnSpc>
              <a:buFont typeface="Wingdings" panose="05000000000000000000" charset="0"/>
              <a:buChar char="l"/>
            </a:pPr>
            <a:r>
              <a:rPr lang="zh-CN" altLang="en-US" sz="1400">
                <a:solidFill>
                  <a:schemeClr val="tx1"/>
                </a:solidFill>
                <a:sym typeface="+mn-ea"/>
              </a:rPr>
              <a:t>口感口味：鲜香嫩滑、鲜甜软糯、浓醇肉香</a:t>
            </a:r>
            <a:endParaRPr lang="zh-CN" altLang="en-US" sz="1400">
              <a:solidFill>
                <a:schemeClr val="tx1"/>
              </a:solidFill>
              <a:sym typeface="+mn-ea"/>
            </a:endParaRPr>
          </a:p>
        </p:txBody>
      </p:sp>
      <p:pic>
        <p:nvPicPr>
          <p:cNvPr id="2" name="图片 1" descr="e51d84c931c6f42e7118fcc87dc9cd1"/>
          <p:cNvPicPr>
            <a:picLocks noChangeAspect="1"/>
          </p:cNvPicPr>
          <p:nvPr/>
        </p:nvPicPr>
        <p:blipFill>
          <a:blip r:embed="rId1"/>
          <a:srcRect t="23056" b="31315"/>
          <a:stretch>
            <a:fillRect/>
          </a:stretch>
        </p:blipFill>
        <p:spPr>
          <a:xfrm>
            <a:off x="1621790" y="1220470"/>
            <a:ext cx="2348865" cy="2320290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/>
          <p:nvPr/>
        </p:nvSpPr>
        <p:spPr>
          <a:xfrm>
            <a:off x="497205" y="399415"/>
            <a:ext cx="11320145" cy="602869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>
            <a:off x="4222750" y="1050925"/>
            <a:ext cx="5186680" cy="7067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lvl="0" algn="l">
              <a:buClrTx/>
              <a:buSzTx/>
              <a:buFontTx/>
            </a:pPr>
            <a:r>
              <a:rPr lang="zh-CN" altLang="en-US" sz="2000" b="1">
                <a:sym typeface="+mn-ea"/>
              </a:rPr>
              <a:t>产品名称：打丸哥低脂牛肉丸</a:t>
            </a:r>
            <a:r>
              <a:rPr lang="en-US" altLang="zh-CN" sz="2000" b="1">
                <a:sym typeface="+mn-ea"/>
              </a:rPr>
              <a:t> </a:t>
            </a:r>
            <a:r>
              <a:rPr lang="zh-CN" altLang="en-US" sz="2000" b="1">
                <a:sym typeface="+mn-ea"/>
              </a:rPr>
              <a:t>少油</a:t>
            </a:r>
            <a:r>
              <a:rPr lang="en-US" altLang="zh-CN" sz="2000" b="1">
                <a:sym typeface="+mn-ea"/>
              </a:rPr>
              <a:t> </a:t>
            </a:r>
            <a:r>
              <a:rPr lang="zh-CN" altLang="en-US" sz="2000" b="1">
                <a:sym typeface="+mn-ea"/>
              </a:rPr>
              <a:t>健身低碳水</a:t>
            </a:r>
            <a:r>
              <a:rPr lang="en-US" altLang="zh-CN" sz="2000" b="1">
                <a:sym typeface="+mn-ea"/>
              </a:rPr>
              <a:t> </a:t>
            </a:r>
            <a:r>
              <a:rPr lang="zh-CN" altLang="en-US" sz="2000" b="1">
                <a:sym typeface="+mn-ea"/>
              </a:rPr>
              <a:t>低热量早餐代餐冷冻轻食</a:t>
            </a:r>
            <a:r>
              <a:rPr lang="en-US" altLang="zh-CN" sz="2000" b="1">
                <a:sym typeface="+mn-ea"/>
              </a:rPr>
              <a:t>250g</a:t>
            </a:r>
            <a:endParaRPr lang="zh-CN" altLang="en-US" sz="2000" b="1"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4222750" y="1789430"/>
            <a:ext cx="6094730" cy="165608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indent="0" fontAlgn="auto">
              <a:lnSpc>
                <a:spcPct val="150000"/>
              </a:lnSpc>
            </a:pPr>
            <a:r>
              <a:rPr lang="zh-CN" altLang="en-US" b="1">
                <a:solidFill>
                  <a:schemeClr val="tx1"/>
                </a:solidFill>
                <a:latin typeface="+mn-ea"/>
                <a:cs typeface="+mn-ea"/>
              </a:rPr>
              <a:t>规格：</a:t>
            </a:r>
            <a:r>
              <a:rPr lang="en-US" b="1">
                <a:solidFill>
                  <a:srgbClr val="FF0000"/>
                </a:solidFill>
                <a:latin typeface="+mn-ea"/>
                <a:cs typeface="+mn-ea"/>
                <a:sym typeface="+mn-ea"/>
              </a:rPr>
              <a:t>100g</a:t>
            </a:r>
            <a:r>
              <a:rPr lang="en-US" altLang="zh-CN" b="1">
                <a:solidFill>
                  <a:srgbClr val="FF0000"/>
                </a:solidFill>
                <a:latin typeface="+mn-ea"/>
                <a:cs typeface="+mn-ea"/>
                <a:sym typeface="+mn-ea"/>
              </a:rPr>
              <a:t> </a:t>
            </a:r>
            <a:r>
              <a:rPr lang="en-US" altLang="zh-CN" b="1">
                <a:latin typeface="+mn-ea"/>
                <a:cs typeface="+mn-ea"/>
                <a:sym typeface="+mn-ea"/>
              </a:rPr>
              <a:t>        </a:t>
            </a:r>
            <a:r>
              <a:rPr lang="zh-CN" altLang="en-US" b="1">
                <a:latin typeface="+mn-ea"/>
                <a:cs typeface="+mn-ea"/>
                <a:sym typeface="+mn-ea"/>
              </a:rPr>
              <a:t>价格：</a:t>
            </a:r>
            <a:r>
              <a:rPr lang="en-US" altLang="zh-CN" b="1">
                <a:solidFill>
                  <a:srgbClr val="FF0000"/>
                </a:solidFill>
                <a:latin typeface="+mn-ea"/>
                <a:cs typeface="+mn-ea"/>
                <a:sym typeface="+mn-ea"/>
              </a:rPr>
              <a:t>89</a:t>
            </a:r>
            <a:r>
              <a:rPr lang="zh-CN" altLang="en-US" b="1">
                <a:solidFill>
                  <a:srgbClr val="FF0000"/>
                </a:solidFill>
                <a:latin typeface="+mn-ea"/>
                <a:cs typeface="+mn-ea"/>
                <a:sym typeface="+mn-ea"/>
              </a:rPr>
              <a:t>元</a:t>
            </a:r>
            <a:r>
              <a:rPr lang="en-US" altLang="zh-CN" b="1">
                <a:latin typeface="+mn-ea"/>
                <a:cs typeface="+mn-ea"/>
                <a:sym typeface="+mn-ea"/>
              </a:rPr>
              <a:t>         </a:t>
            </a:r>
            <a:r>
              <a:rPr lang="zh-CN" altLang="en-US" b="1">
                <a:sym typeface="+mn-ea"/>
              </a:rPr>
              <a:t>佣金：</a:t>
            </a:r>
            <a:r>
              <a:rPr lang="en-US" altLang="zh-CN" b="1">
                <a:solidFill>
                  <a:srgbClr val="FF0000"/>
                </a:solidFill>
                <a:sym typeface="+mn-ea"/>
              </a:rPr>
              <a:t>20</a:t>
            </a:r>
            <a:r>
              <a:rPr lang="zh-CN" altLang="en-US" b="1">
                <a:solidFill>
                  <a:srgbClr val="FF0000"/>
                </a:solidFill>
                <a:sym typeface="+mn-ea"/>
              </a:rPr>
              <a:t>%</a:t>
            </a:r>
            <a:endParaRPr lang="zh-CN" altLang="en-US" b="1">
              <a:solidFill>
                <a:schemeClr val="tx1"/>
              </a:solidFill>
              <a:latin typeface="+mn-ea"/>
              <a:cs typeface="+mn-ea"/>
            </a:endParaRPr>
          </a:p>
          <a:p>
            <a:pPr indent="0" fontAlgn="auto">
              <a:lnSpc>
                <a:spcPct val="150000"/>
              </a:lnSpc>
            </a:pPr>
            <a:r>
              <a:rPr lang="zh-CN" altLang="en-US" b="1">
                <a:solidFill>
                  <a:schemeClr val="tx1"/>
                </a:solidFill>
                <a:latin typeface="+mn-ea"/>
                <a:cs typeface="+mn-ea"/>
                <a:sym typeface="+mn-ea"/>
              </a:rPr>
              <a:t>商品链接：</a:t>
            </a:r>
            <a:endParaRPr lang="zh-CN" altLang="en-US" b="1">
              <a:solidFill>
                <a:schemeClr val="tx1"/>
              </a:solidFill>
              <a:latin typeface="+mn-ea"/>
              <a:cs typeface="+mn-ea"/>
              <a:sym typeface="+mn-ea"/>
            </a:endParaRPr>
          </a:p>
          <a:p>
            <a:pPr indent="0" fontAlgn="auto">
              <a:lnSpc>
                <a:spcPct val="150000"/>
              </a:lnSpc>
            </a:pPr>
            <a:r>
              <a:rPr lang="zh-CN" altLang="en-US" sz="1600">
                <a:solidFill>
                  <a:srgbClr val="FF0000"/>
                </a:solidFill>
                <a:sym typeface="+mn-ea"/>
              </a:rPr>
              <a:t>https://haohuo.jinritemai.com/ecommerce/trade/detail/index.html?id=3577193693846868514&amp;origin_type=604</a:t>
            </a:r>
            <a:endParaRPr lang="zh-CN" altLang="en-US" sz="1600">
              <a:solidFill>
                <a:srgbClr val="FF0000"/>
              </a:solidFill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9488170" y="242570"/>
            <a:ext cx="2329180" cy="30670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p>
            <a:pPr algn="r"/>
            <a:r>
              <a:rPr lang="zh-CN" altLang="en-US" sz="1400" b="1">
                <a:latin typeface="+mj-ea"/>
                <a:ea typeface="+mj-ea"/>
                <a:cs typeface="+mj-ea"/>
                <a:sym typeface="+mn-ea"/>
              </a:rPr>
              <a:t>高蛋白低脂肪，代餐新选择</a:t>
            </a:r>
            <a:endParaRPr lang="zh-CN" altLang="en-US" sz="1400" b="1">
              <a:solidFill>
                <a:schemeClr val="tx1"/>
              </a:solidFill>
              <a:latin typeface="+mj-ea"/>
              <a:ea typeface="+mj-ea"/>
              <a:cs typeface="+mj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488440" y="3585210"/>
            <a:ext cx="9617710" cy="23533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285750" indent="-285750" fontAlgn="auto">
              <a:lnSpc>
                <a:spcPct val="150000"/>
              </a:lnSpc>
              <a:buFont typeface="Wingdings" panose="05000000000000000000" charset="0"/>
              <a:buChar char="l"/>
            </a:pPr>
            <a:r>
              <a:rPr lang="zh-CN" altLang="en-US" sz="1400">
                <a:solidFill>
                  <a:schemeClr val="tx1"/>
                </a:solidFill>
                <a:sym typeface="+mn-ea"/>
              </a:rPr>
              <a:t>安心食材：</a:t>
            </a:r>
            <a:r>
              <a:rPr lang="zh-CN" altLang="en-US" sz="1400">
                <a:solidFill>
                  <a:schemeClr val="tx1"/>
                </a:solidFill>
                <a:sym typeface="+mn-ea"/>
              </a:rPr>
              <a:t>源自本地优质牧场，自然放养，科学饲养，保证牛肉品质安全、健康；口感鲜嫩、紧实；营养丰富</a:t>
            </a:r>
            <a:endParaRPr lang="zh-CN" altLang="en-US" sz="1400">
              <a:solidFill>
                <a:schemeClr val="tx1"/>
              </a:solidFill>
              <a:sym typeface="+mn-ea"/>
            </a:endParaRPr>
          </a:p>
          <a:p>
            <a:pPr marL="285750" indent="-285750" fontAlgn="auto">
              <a:lnSpc>
                <a:spcPct val="150000"/>
              </a:lnSpc>
              <a:buFont typeface="Wingdings" panose="05000000000000000000" charset="0"/>
              <a:buChar char="l"/>
            </a:pPr>
            <a:r>
              <a:rPr lang="zh-CN" altLang="en-US" sz="1400">
                <a:solidFill>
                  <a:schemeClr val="tx1"/>
                </a:solidFill>
                <a:sym typeface="+mn-ea"/>
              </a:rPr>
              <a:t>精选原料：全部选用新鲜健壮黄牛后腿精瘦肉，牛肉含量</a:t>
            </a:r>
            <a:r>
              <a:rPr lang="en-US" altLang="zh-CN" sz="1400">
                <a:solidFill>
                  <a:schemeClr val="tx1"/>
                </a:solidFill>
                <a:sym typeface="+mn-ea"/>
              </a:rPr>
              <a:t>≥90%</a:t>
            </a:r>
            <a:r>
              <a:rPr lang="zh-CN" altLang="en-US" sz="1400">
                <a:solidFill>
                  <a:schemeClr val="tx1"/>
                </a:solidFill>
                <a:sym typeface="+mn-ea"/>
              </a:rPr>
              <a:t>，低脂肪高蛋白，</a:t>
            </a:r>
            <a:r>
              <a:rPr lang="zh-CN" altLang="en-US" sz="1400">
                <a:sym typeface="+mn-ea"/>
              </a:rPr>
              <a:t>淀粉</a:t>
            </a:r>
            <a:r>
              <a:rPr lang="en-US" altLang="zh-CN" sz="1400">
                <a:sym typeface="+mn-ea"/>
              </a:rPr>
              <a:t>≤1%</a:t>
            </a:r>
            <a:r>
              <a:rPr lang="zh-CN" altLang="en-US" sz="1400">
                <a:sym typeface="+mn-ea"/>
              </a:rPr>
              <a:t>，低碳水</a:t>
            </a:r>
            <a:endParaRPr lang="zh-CN" altLang="en-US" sz="1400">
              <a:solidFill>
                <a:schemeClr val="tx1"/>
              </a:solidFill>
              <a:sym typeface="+mn-ea"/>
            </a:endParaRPr>
          </a:p>
          <a:p>
            <a:pPr marL="285750" indent="-285750" fontAlgn="auto">
              <a:lnSpc>
                <a:spcPct val="150000"/>
              </a:lnSpc>
              <a:buFont typeface="Wingdings" panose="05000000000000000000" charset="0"/>
              <a:buChar char="l"/>
            </a:pPr>
            <a:r>
              <a:rPr lang="zh-CN" altLang="en-US" sz="1400">
                <a:solidFill>
                  <a:schemeClr val="tx1"/>
                </a:solidFill>
                <a:sym typeface="+mn-ea"/>
              </a:rPr>
              <a:t>制作过程：全新低脂配方，无添加固体牛油，</a:t>
            </a:r>
            <a:r>
              <a:rPr lang="zh-CN" altLang="en-US" sz="1400">
                <a:sym typeface="+mn-ea"/>
              </a:rPr>
              <a:t>控制脂肪含量，少油少碳水科学</a:t>
            </a:r>
            <a:r>
              <a:rPr lang="zh-CN" altLang="en-US" sz="1400">
                <a:solidFill>
                  <a:schemeClr val="tx1"/>
                </a:solidFill>
                <a:sym typeface="+mn-ea"/>
              </a:rPr>
              <a:t>控制盐分配比</a:t>
            </a:r>
            <a:endParaRPr lang="zh-CN" altLang="en-US" sz="1400">
              <a:solidFill>
                <a:schemeClr val="tx1"/>
              </a:solidFill>
              <a:sym typeface="+mn-ea"/>
            </a:endParaRPr>
          </a:p>
          <a:p>
            <a:pPr marL="285750" indent="-285750" fontAlgn="auto">
              <a:lnSpc>
                <a:spcPct val="150000"/>
              </a:lnSpc>
              <a:buFont typeface="Wingdings" panose="05000000000000000000" charset="0"/>
              <a:buChar char="l"/>
            </a:pPr>
            <a:r>
              <a:rPr lang="zh-CN" altLang="en-US" sz="1400">
                <a:solidFill>
                  <a:schemeClr val="tx1"/>
                </a:solidFill>
                <a:sym typeface="+mn-ea"/>
              </a:rPr>
              <a:t>品质</a:t>
            </a:r>
            <a:r>
              <a:rPr lang="zh-CN" altLang="en-US" sz="1400">
                <a:sym typeface="+mn-ea"/>
              </a:rPr>
              <a:t>说明</a:t>
            </a:r>
            <a:r>
              <a:rPr lang="zh-CN" altLang="en-US" sz="1400">
                <a:solidFill>
                  <a:schemeClr val="tx1"/>
                </a:solidFill>
                <a:sym typeface="+mn-ea"/>
              </a:rPr>
              <a:t>：</a:t>
            </a:r>
            <a:r>
              <a:rPr lang="zh-CN" altLang="en-US" sz="1400">
                <a:solidFill>
                  <a:schemeClr val="tx1"/>
                </a:solidFill>
                <a:sym typeface="+mn-ea"/>
              </a:rPr>
              <a:t>急冻锁鲜工艺，真空冷链保障品质，工厂</a:t>
            </a:r>
            <a:r>
              <a:rPr lang="zh-CN" altLang="en-US" sz="1400">
                <a:solidFill>
                  <a:schemeClr val="tx1"/>
                </a:solidFill>
                <a:sym typeface="+mn-ea"/>
              </a:rPr>
              <a:t>自产自销保障新鲜，现做现卖</a:t>
            </a:r>
            <a:endParaRPr lang="zh-CN" altLang="en-US" sz="1400">
              <a:solidFill>
                <a:schemeClr val="tx1"/>
              </a:solidFill>
            </a:endParaRPr>
          </a:p>
          <a:p>
            <a:pPr marL="285750" indent="-285750" fontAlgn="auto">
              <a:lnSpc>
                <a:spcPct val="150000"/>
              </a:lnSpc>
              <a:buFont typeface="Wingdings" panose="05000000000000000000" charset="0"/>
              <a:buChar char="l"/>
            </a:pPr>
            <a:r>
              <a:rPr lang="zh-CN" altLang="en-US" sz="1400">
                <a:solidFill>
                  <a:schemeClr val="tx1"/>
                </a:solidFill>
                <a:sym typeface="+mn-ea"/>
              </a:rPr>
              <a:t>食品安全：</a:t>
            </a:r>
            <a:r>
              <a:rPr lang="zh-CN" altLang="en-US" sz="1400">
                <a:sym typeface="+mn-ea"/>
              </a:rPr>
              <a:t>现代</a:t>
            </a:r>
            <a:r>
              <a:rPr lang="zh-CN" altLang="en-US" sz="1400">
                <a:solidFill>
                  <a:schemeClr val="tx1"/>
                </a:solidFill>
                <a:sym typeface="+mn-ea"/>
              </a:rPr>
              <a:t>化智能生产线，多次多道检测工序，拒绝任何添加剂，保障食品安全</a:t>
            </a:r>
            <a:endParaRPr lang="zh-CN" altLang="en-US" sz="1400">
              <a:solidFill>
                <a:schemeClr val="tx1"/>
              </a:solidFill>
              <a:sym typeface="+mn-ea"/>
            </a:endParaRPr>
          </a:p>
          <a:p>
            <a:pPr marL="285750" indent="-285750" fontAlgn="auto">
              <a:lnSpc>
                <a:spcPct val="150000"/>
              </a:lnSpc>
              <a:buFont typeface="Wingdings" panose="05000000000000000000" charset="0"/>
              <a:buChar char="l"/>
            </a:pPr>
            <a:r>
              <a:rPr lang="zh-CN" altLang="en-US" sz="1400">
                <a:sym typeface="+mn-ea"/>
              </a:rPr>
              <a:t>口感口味：口感依旧</a:t>
            </a:r>
            <a:r>
              <a:rPr lang="en-US" altLang="zh-CN" sz="1400">
                <a:sym typeface="+mn-ea"/>
              </a:rPr>
              <a:t>Q</a:t>
            </a:r>
            <a:r>
              <a:rPr lang="zh-CN" altLang="en-US" sz="1400">
                <a:sym typeface="+mn-ea"/>
              </a:rPr>
              <a:t>弹紧实，鲜甜多汁，方便速食</a:t>
            </a:r>
            <a:endParaRPr lang="zh-CN" altLang="en-US" sz="1400">
              <a:solidFill>
                <a:schemeClr val="tx1"/>
              </a:solidFill>
            </a:endParaRPr>
          </a:p>
          <a:p>
            <a:pPr marL="285750" indent="-285750" fontAlgn="auto">
              <a:lnSpc>
                <a:spcPct val="150000"/>
              </a:lnSpc>
              <a:buFont typeface="Wingdings" panose="05000000000000000000" charset="0"/>
              <a:buChar char="l"/>
            </a:pPr>
            <a:r>
              <a:rPr lang="zh-CN" altLang="en-US" sz="1400">
                <a:solidFill>
                  <a:schemeClr val="tx1"/>
                </a:solidFill>
                <a:sym typeface="+mn-ea"/>
              </a:rPr>
              <a:t>适合人群：轻食族、减肥党、宝妈、健身族、上班族等，</a:t>
            </a:r>
            <a:r>
              <a:rPr lang="en-US" altLang="zh-CN" sz="1400">
                <a:solidFill>
                  <a:schemeClr val="tx1"/>
                </a:solidFill>
                <a:sym typeface="+mn-ea"/>
              </a:rPr>
              <a:t>DIY</a:t>
            </a:r>
            <a:r>
              <a:rPr lang="zh-CN" altLang="en-US" sz="1400">
                <a:solidFill>
                  <a:schemeClr val="tx1"/>
                </a:solidFill>
                <a:sym typeface="+mn-ea"/>
              </a:rPr>
              <a:t>制作低脂餐，代餐新选择，实现大口吃肉</a:t>
            </a:r>
            <a:endParaRPr lang="zh-CN" altLang="en-US" sz="1400">
              <a:solidFill>
                <a:schemeClr val="tx1"/>
              </a:solidFill>
              <a:sym typeface="+mn-ea"/>
            </a:endParaRPr>
          </a:p>
        </p:txBody>
      </p:sp>
      <p:pic>
        <p:nvPicPr>
          <p:cNvPr id="2" name="图片 1" descr="fedfb0f01be4c85bd3859f638c84db0"/>
          <p:cNvPicPr>
            <a:picLocks noChangeAspect="1"/>
          </p:cNvPicPr>
          <p:nvPr/>
        </p:nvPicPr>
        <p:blipFill>
          <a:blip r:embed="rId1"/>
          <a:srcRect t="29352" b="24731"/>
          <a:stretch>
            <a:fillRect/>
          </a:stretch>
        </p:blipFill>
        <p:spPr>
          <a:xfrm>
            <a:off x="1590675" y="1138555"/>
            <a:ext cx="2207895" cy="2194560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4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5.xml><?xml version="1.0" encoding="utf-8"?>
<p:tagLst xmlns:p="http://schemas.openxmlformats.org/presentationml/2006/main">
  <p:tag name="KSO_WM_BEAUTIFY_FLAG" val=""/>
</p:tagLst>
</file>

<file path=ppt/tags/tag66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7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8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9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COMMONDATA" val="eyJoZGlkIjoiM2U4NzFkYzc5OWNjN2NmNGVhNzFhYTJmZmYwNGNmZWMifQ=="/>
  <p:tag name="KSO_WPP_MARK_KEY" val="5039eb74-8773-43d8-9588-4f161df96b81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ysClr val="windowText" lastClr="000000"/>
      </a:dk1>
      <a:lt1>
        <a:sysClr val="window" lastClr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2549</Words>
  <Application>WPS 演示</Application>
  <PresentationFormat>宽屏</PresentationFormat>
  <Paragraphs>95</Paragraphs>
  <Slides>6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4" baseType="lpstr">
      <vt:lpstr>Arial</vt:lpstr>
      <vt:lpstr>宋体</vt:lpstr>
      <vt:lpstr>Wingdings</vt:lpstr>
      <vt:lpstr>Wingdings</vt:lpstr>
      <vt:lpstr>微软雅黑</vt:lpstr>
      <vt:lpstr>Arial Unicode MS</vt:lpstr>
      <vt:lpstr>Calibri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0</cp:lastModifiedBy>
  <cp:revision>197</cp:revision>
  <dcterms:created xsi:type="dcterms:W3CDTF">2019-06-19T02:08:00Z</dcterms:created>
  <dcterms:modified xsi:type="dcterms:W3CDTF">2023-03-08T09:58:08Z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2052-11.1.0.13703</vt:lpwstr>
  </property>
  <property fmtid="{D5CDD505-2E9C-101B-9397-08002B2CF9AE}" pid="3" name="ICV">
    <vt:lpwstr>02083353CAE040FAA775643FA122F732</vt:lpwstr>
  </property>
</Properties>
</file>