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10" r:id="rId3"/>
    <p:sldId id="411" r:id="rId4"/>
  </p:sldIdLst>
  <p:sldSz cx="12192000" cy="6858000"/>
  <p:notesSz cx="6858000" cy="9144000"/>
  <p:custDataLst>
    <p:tags r:id="rId1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8" userDrawn="1">
          <p15:clr>
            <a:srgbClr val="A4A3A4"/>
          </p15:clr>
        </p15:guide>
        <p15:guide id="2" pos="386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 id="2" name="作者" initials="作" lastIdx="0" clrIdx="1"/>
  <p:cmAuthor id="3" name="ywwl" initials="y" lastIdx="2" clrIdx="2"/>
  <p:cmAuthor id="4" name="王习习" initials="王" lastIdx="2" clrIdx="0"/>
  <p:cmAuthor id="0" name="yangzhenxuan" initials="yzx" lastIdx="1" clrIdx="0"/>
  <p:cmAuthor id="5" name="fafa" initials="f" lastIdx="2" clrIdx="1"/>
  <p:cmAuthor id="7" name="刘利娜" initials="刘" lastIdx="2" clrIdx="4"/>
  <p:cmAuthor id="6" name="EDZ" initials="E" lastIdx="1" clrIdx="5"/>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48"/>
        <p:guide pos="386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commentAuthors" Target="commentAuthors.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6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image" Target="../media/image1.png"/><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31800" y="2348230"/>
            <a:ext cx="6925310" cy="5187315"/>
          </a:xfrm>
          <a:prstGeom prst="rect">
            <a:avLst/>
          </a:prstGeom>
          <a:noFill/>
          <a:ln>
            <a:solidFill>
              <a:schemeClr val="tx1"/>
            </a:solidFill>
          </a:ln>
        </p:spPr>
        <p:txBody>
          <a:bodyPr wrap="square" rtlCol="0">
            <a:spAutoFit/>
          </a:bodyPr>
          <a:lstStyle/>
          <a:p>
            <a:pPr>
              <a:lnSpc>
                <a:spcPct val="130000"/>
              </a:lnSpc>
            </a:pPr>
            <a:r>
              <a:rPr sz="1400" b="1" dirty="0">
                <a:latin typeface="+mn-ea"/>
                <a:cs typeface="+mn-ea"/>
                <a:sym typeface="+mn-ea"/>
              </a:rPr>
              <a:t>1.</a:t>
            </a:r>
            <a:r>
              <a:rPr lang="zh-CN" sz="1400" b="1" dirty="0">
                <a:latin typeface="+mn-ea"/>
                <a:cs typeface="+mn-ea"/>
                <a:sym typeface="+mn-ea"/>
              </a:rPr>
              <a:t>品牌名称：</a:t>
            </a:r>
            <a:r>
              <a:rPr lang="zh-CN" altLang="en-US" sz="1400" b="1" dirty="0">
                <a:latin typeface="+mn-ea"/>
                <a:cs typeface="+mn-ea"/>
                <a:sym typeface="+mn-ea"/>
              </a:rPr>
              <a:t>NO1HEALTH</a:t>
            </a:r>
            <a:endParaRPr lang="zh-CN" sz="1400" b="1" dirty="0">
              <a:latin typeface="+mn-ea"/>
              <a:cs typeface="+mn-ea"/>
              <a:sym typeface="+mn-ea"/>
            </a:endParaRPr>
          </a:p>
          <a:p>
            <a:pPr indent="0" algn="l">
              <a:buNone/>
            </a:pPr>
            <a:r>
              <a:rPr sz="1400" b="1" dirty="0">
                <a:latin typeface="+mn-ea"/>
                <a:cs typeface="+mn-ea"/>
                <a:sym typeface="+mn-ea"/>
              </a:rPr>
              <a:t>2.</a:t>
            </a:r>
            <a:r>
              <a:rPr lang="zh-CN" sz="1400" b="1" dirty="0">
                <a:latin typeface="+mn-ea"/>
                <a:cs typeface="+mn-ea"/>
                <a:sym typeface="+mn-ea"/>
              </a:rPr>
              <a:t>产品规格：一</a:t>
            </a:r>
            <a:r>
              <a:rPr kumimoji="1" lang="zh-CN" altLang="en-US" sz="1400" b="1">
                <a:sym typeface="+mn-ea"/>
              </a:rPr>
              <a:t>盒</a:t>
            </a:r>
            <a:r>
              <a:rPr kumimoji="1" lang="en-US" altLang="zh-CN" sz="1400" b="1">
                <a:sym typeface="+mn-ea"/>
              </a:rPr>
              <a:t>20</a:t>
            </a:r>
            <a:r>
              <a:rPr kumimoji="1" lang="zh-CN" altLang="en-US" sz="1400" b="1">
                <a:sym typeface="+mn-ea"/>
              </a:rPr>
              <a:t>粒胶囊</a:t>
            </a:r>
            <a:r>
              <a:rPr kumimoji="1" lang="en-US" altLang="zh-CN" sz="1400" b="1">
                <a:sym typeface="+mn-ea"/>
              </a:rPr>
              <a:t>    </a:t>
            </a:r>
            <a:endParaRPr kumimoji="1" lang="zh-CN" altLang="en-US" sz="1400" b="1">
              <a:sym typeface="+mn-ea"/>
            </a:endParaRPr>
          </a:p>
          <a:p>
            <a:pPr indent="0" algn="l">
              <a:buNone/>
            </a:pPr>
            <a:r>
              <a:rPr lang="en-US" sz="1400" b="1" dirty="0">
                <a:latin typeface="+mn-ea"/>
                <a:cs typeface="+mn-ea"/>
                <a:sym typeface="+mn-ea"/>
              </a:rPr>
              <a:t>3.</a:t>
            </a:r>
            <a:r>
              <a:rPr lang="zh-CN" altLang="en-US" sz="1400" b="1" dirty="0">
                <a:latin typeface="+mn-ea"/>
                <a:cs typeface="+mn-ea"/>
                <a:sym typeface="+mn-ea"/>
              </a:rPr>
              <a:t>产品卖点：</a:t>
            </a:r>
            <a:r>
              <a:rPr kumimoji="1" lang="zh-CN" altLang="en-US" sz="1400" b="1">
                <a:sym typeface="+mn-ea"/>
              </a:rPr>
              <a:t>原装进口  英文标识  进口保障  黑白两用 </a:t>
            </a:r>
            <a:endParaRPr lang="en-US" altLang="zh-CN" sz="1200">
              <a:sym typeface="+mn-ea"/>
            </a:endParaRPr>
          </a:p>
          <a:p>
            <a:pPr indent="0" algn="l">
              <a:buNone/>
            </a:pPr>
            <a:r>
              <a:rPr lang="zh-CN" altLang="en-US" sz="1200">
                <a:sym typeface="+mn-ea"/>
              </a:rPr>
              <a:t>护心防脑</a:t>
            </a:r>
            <a:r>
              <a:rPr lang="en-US" altLang="zh-CN" sz="1200">
                <a:sym typeface="+mn-ea"/>
              </a:rPr>
              <a:t> </a:t>
            </a:r>
            <a:r>
              <a:rPr lang="zh-CN" altLang="en-US" sz="1200">
                <a:sym typeface="+mn-ea"/>
              </a:rPr>
              <a:t>对儿童发育和大脑有重要作用</a:t>
            </a:r>
            <a:r>
              <a:rPr lang="en-US" altLang="zh-CN" sz="1200">
                <a:sym typeface="+mn-ea"/>
              </a:rPr>
              <a:t> </a:t>
            </a:r>
            <a:r>
              <a:rPr lang="zh-CN" altLang="en-US" sz="1200">
                <a:sym typeface="+mn-ea"/>
              </a:rPr>
              <a:t>可健脑益智</a:t>
            </a:r>
            <a:r>
              <a:rPr lang="en-US" altLang="zh-CN" sz="1200">
                <a:sym typeface="+mn-ea"/>
              </a:rPr>
              <a:t> </a:t>
            </a:r>
            <a:r>
              <a:rPr lang="zh-CN" altLang="en-US" sz="1200">
                <a:sym typeface="+mn-ea"/>
              </a:rPr>
              <a:t>促进智利发育</a:t>
            </a:r>
            <a:r>
              <a:rPr lang="en-US" altLang="zh-CN" sz="1200">
                <a:sym typeface="+mn-ea"/>
              </a:rPr>
              <a:t> </a:t>
            </a:r>
            <a:r>
              <a:rPr lang="zh-CN" altLang="en-US" sz="1200">
                <a:sym typeface="+mn-ea"/>
              </a:rPr>
              <a:t>提高脑细胞活性</a:t>
            </a:r>
            <a:r>
              <a:rPr lang="en-US" altLang="zh-CN" sz="1200">
                <a:sym typeface="+mn-ea"/>
              </a:rPr>
              <a:t> </a:t>
            </a:r>
            <a:r>
              <a:rPr lang="zh-CN" altLang="en-US" sz="1200">
                <a:sym typeface="+mn-ea"/>
              </a:rPr>
              <a:t>促进受损脑细胞修复</a:t>
            </a:r>
            <a:r>
              <a:rPr lang="en-US" altLang="zh-CN" sz="1200">
                <a:sym typeface="+mn-ea"/>
              </a:rPr>
              <a:t> </a:t>
            </a:r>
            <a:r>
              <a:rPr lang="zh-CN" altLang="en-US" sz="1200">
                <a:sym typeface="+mn-ea"/>
              </a:rPr>
              <a:t>提高记忆力</a:t>
            </a:r>
            <a:r>
              <a:rPr lang="en-US" altLang="zh-CN" sz="1200">
                <a:sym typeface="+mn-ea"/>
              </a:rPr>
              <a:t> </a:t>
            </a:r>
            <a:r>
              <a:rPr lang="zh-CN" altLang="en-US" sz="1200">
                <a:sym typeface="+mn-ea"/>
              </a:rPr>
              <a:t>抑制细胞的分化预防自身免疫性疾病</a:t>
            </a:r>
            <a:r>
              <a:rPr lang="en-US" altLang="zh-CN" sz="1200">
                <a:sym typeface="+mn-ea"/>
              </a:rPr>
              <a:t> </a:t>
            </a:r>
            <a:r>
              <a:rPr lang="zh-CN" altLang="en-US" sz="1200">
                <a:sym typeface="+mn-ea"/>
              </a:rPr>
              <a:t>可降低炎症因子活性</a:t>
            </a:r>
            <a:r>
              <a:rPr lang="en-US" altLang="zh-CN" sz="1200">
                <a:sym typeface="+mn-ea"/>
              </a:rPr>
              <a:t> </a:t>
            </a:r>
            <a:r>
              <a:rPr lang="zh-CN" altLang="en-US" sz="1200">
                <a:sym typeface="+mn-ea"/>
              </a:rPr>
              <a:t>可以抗抑郁</a:t>
            </a:r>
            <a:r>
              <a:rPr lang="en-US" altLang="zh-CN" sz="1200">
                <a:sym typeface="+mn-ea"/>
              </a:rPr>
              <a:t> </a:t>
            </a:r>
            <a:r>
              <a:rPr lang="zh-CN" altLang="en-US" sz="1200">
                <a:sym typeface="+mn-ea"/>
              </a:rPr>
              <a:t>防抑郁</a:t>
            </a:r>
            <a:r>
              <a:rPr lang="en-US" altLang="zh-CN" sz="1200">
                <a:sym typeface="+mn-ea"/>
              </a:rPr>
              <a:t> </a:t>
            </a:r>
            <a:endParaRPr lang="zh-CN" altLang="en-US" sz="1200"/>
          </a:p>
          <a:p>
            <a:pPr marL="0" marR="0" lvl="0" indent="0" algn="just" defTabSz="914400" rtl="0" eaLnBrk="1" fontAlgn="base" latinLnBrk="0" hangingPunct="1">
              <a:lnSpc>
                <a:spcPct val="160000"/>
              </a:lnSpc>
              <a:spcBef>
                <a:spcPct val="0"/>
              </a:spcBef>
              <a:spcAft>
                <a:spcPct val="0"/>
              </a:spcAft>
              <a:buClrTx/>
              <a:buSzTx/>
              <a:buFontTx/>
              <a:buNone/>
            </a:pPr>
            <a:r>
              <a:rPr lang="zh-CN" altLang="en-US" sz="1200">
                <a:sym typeface="+mn-ea"/>
              </a:rPr>
              <a:t>还有助于降低血清胆固醇</a:t>
            </a:r>
            <a:r>
              <a:rPr lang="en-US" altLang="zh-CN" sz="1200">
                <a:sym typeface="+mn-ea"/>
              </a:rPr>
              <a:t> </a:t>
            </a:r>
            <a:r>
              <a:rPr lang="zh-CN" altLang="en-US" sz="1200">
                <a:sym typeface="+mn-ea"/>
              </a:rPr>
              <a:t>维护心血管健康</a:t>
            </a:r>
            <a:r>
              <a:rPr lang="en-US" altLang="zh-CN" sz="1200">
                <a:sym typeface="+mn-ea"/>
              </a:rPr>
              <a:t> </a:t>
            </a:r>
            <a:r>
              <a:rPr lang="zh-CN" altLang="en-US" sz="1200">
                <a:sym typeface="+mn-ea"/>
              </a:rPr>
              <a:t>可以增强抵抗</a:t>
            </a:r>
            <a:r>
              <a:rPr lang="en-US" altLang="zh-CN" sz="1200">
                <a:sym typeface="+mn-ea"/>
              </a:rPr>
              <a:t> </a:t>
            </a:r>
            <a:r>
              <a:rPr lang="zh-CN" altLang="en-US" sz="1200">
                <a:sym typeface="+mn-ea"/>
              </a:rPr>
              <a:t>可预防和减少动脉粥样硬化和冠心病</a:t>
            </a:r>
            <a:r>
              <a:rPr lang="en-US" altLang="zh-CN" sz="1200">
                <a:sym typeface="+mn-ea"/>
              </a:rPr>
              <a:t>      </a:t>
            </a:r>
            <a:endParaRPr lang="en-US" altLang="zh-CN" sz="1200">
              <a:sym typeface="+mn-ea"/>
            </a:endParaRPr>
          </a:p>
          <a:p>
            <a:pPr marL="0" marR="0" lvl="0" indent="0" algn="just" defTabSz="914400" rtl="0" eaLnBrk="1" fontAlgn="base" latinLnBrk="0" hangingPunct="1">
              <a:lnSpc>
                <a:spcPct val="160000"/>
              </a:lnSpc>
              <a:spcBef>
                <a:spcPct val="0"/>
              </a:spcBef>
              <a:spcAft>
                <a:spcPct val="0"/>
              </a:spcAft>
              <a:buClrTx/>
              <a:buSzTx/>
              <a:buFontTx/>
              <a:buNone/>
            </a:pPr>
            <a:r>
              <a:rPr lang="zh-CN" altLang="en-US" sz="1200">
                <a:sym typeface="+mn-ea"/>
              </a:rPr>
              <a:t>儿童</a:t>
            </a:r>
            <a:r>
              <a:rPr lang="en-US" altLang="zh-CN" sz="1200">
                <a:sym typeface="+mn-ea"/>
              </a:rPr>
              <a:t> </a:t>
            </a:r>
            <a:r>
              <a:rPr lang="zh-CN" altLang="en-US" sz="1200">
                <a:sym typeface="+mn-ea"/>
              </a:rPr>
              <a:t>脑力工作者</a:t>
            </a:r>
            <a:r>
              <a:rPr lang="en-US" altLang="zh-CN" sz="1200">
                <a:sym typeface="+mn-ea"/>
              </a:rPr>
              <a:t> </a:t>
            </a:r>
            <a:r>
              <a:rPr lang="zh-CN" altLang="en-US" sz="1200">
                <a:sym typeface="+mn-ea"/>
              </a:rPr>
              <a:t>三高都可用</a:t>
            </a:r>
            <a:r>
              <a:rPr lang="en-US" altLang="zh-CN" sz="1200">
                <a:sym typeface="+mn-ea"/>
              </a:rPr>
              <a:t> </a:t>
            </a:r>
            <a:r>
              <a:rPr lang="zh-CN" altLang="en-US" sz="1200">
                <a:sym typeface="+mn-ea"/>
              </a:rPr>
              <a:t>可增强记忆力抗衰老</a:t>
            </a:r>
            <a:r>
              <a:rPr lang="en-US" altLang="zh-CN" sz="1200">
                <a:sym typeface="+mn-ea"/>
              </a:rPr>
              <a:t> </a:t>
            </a:r>
            <a:r>
              <a:rPr lang="zh-CN" altLang="en-US" sz="1200">
                <a:sym typeface="+mn-ea"/>
              </a:rPr>
              <a:t>最重要可预防产后抑郁还可以预防黑色素沉着美白皮肤防止紫外线对皮肤的伤</a:t>
            </a:r>
            <a:endParaRPr lang="zh-CN" altLang="en-US" sz="1200">
              <a:sym typeface="+mn-ea"/>
            </a:endParaRPr>
          </a:p>
          <a:p>
            <a:pPr>
              <a:lnSpc>
                <a:spcPct val="130000"/>
              </a:lnSpc>
            </a:pPr>
            <a:r>
              <a:rPr lang="zh-CN" altLang="en-US" sz="1200">
                <a:sym typeface="+mn-ea"/>
              </a:rPr>
              <a:t>风湿性关节炎</a:t>
            </a:r>
            <a:r>
              <a:rPr lang="en-US" altLang="zh-CN" sz="1200">
                <a:sym typeface="+mn-ea"/>
              </a:rPr>
              <a:t> </a:t>
            </a:r>
            <a:r>
              <a:rPr lang="zh-CN" altLang="en-US" sz="1200">
                <a:sym typeface="+mn-ea"/>
              </a:rPr>
              <a:t>关节肿胀都非常好还可以止血止痛</a:t>
            </a:r>
            <a:r>
              <a:rPr lang="en-US" altLang="zh-CN" sz="1200">
                <a:sym typeface="+mn-ea"/>
              </a:rPr>
              <a:t> </a:t>
            </a:r>
            <a:r>
              <a:rPr lang="zh-CN" altLang="en-US" sz="1200">
                <a:sym typeface="+mn-ea"/>
              </a:rPr>
              <a:t>长期便秘的人吃这个也可以</a:t>
            </a:r>
            <a:r>
              <a:rPr lang="en-US" altLang="zh-CN" sz="1200">
                <a:sym typeface="+mn-ea"/>
              </a:rPr>
              <a:t> </a:t>
            </a:r>
            <a:r>
              <a:rPr lang="zh-CN" altLang="en-US" sz="1200">
                <a:sym typeface="+mn-ea"/>
              </a:rPr>
              <a:t>还可以姿阴养胃清肺润肺</a:t>
            </a:r>
            <a:r>
              <a:rPr lang="en-US" altLang="zh-CN" sz="1200">
                <a:sym typeface="+mn-ea"/>
              </a:rPr>
              <a:t> </a:t>
            </a:r>
            <a:r>
              <a:rPr lang="zh-CN" altLang="en-US" sz="1200">
                <a:sym typeface="+mn-ea"/>
              </a:rPr>
              <a:t>保护心肺</a:t>
            </a:r>
            <a:r>
              <a:rPr lang="en-US" altLang="zh-CN" sz="1200">
                <a:sym typeface="+mn-ea"/>
              </a:rPr>
              <a:t>  </a:t>
            </a:r>
            <a:r>
              <a:rPr lang="zh-CN" altLang="en-US" sz="1200">
                <a:sym typeface="+mn-ea"/>
              </a:rPr>
              <a:t>最重要的还可以清楚肠内</a:t>
            </a:r>
            <a:r>
              <a:rPr lang="en-US" altLang="zh-CN" sz="1200">
                <a:sym typeface="+mn-ea"/>
              </a:rPr>
              <a:t> </a:t>
            </a:r>
            <a:r>
              <a:rPr lang="zh-CN" altLang="en-US" sz="1200">
                <a:sym typeface="+mn-ea"/>
              </a:rPr>
              <a:t>和胃里的细菌</a:t>
            </a:r>
            <a:endParaRPr lang="zh-CN" altLang="en-US" sz="1200">
              <a:sym typeface="+mn-ea"/>
            </a:endParaRPr>
          </a:p>
          <a:p>
            <a:pPr>
              <a:lnSpc>
                <a:spcPct val="130000"/>
              </a:lnSpc>
            </a:pPr>
            <a:r>
              <a:rPr lang="zh-CN" altLang="en-US" sz="1200">
                <a:sym typeface="+mn-ea"/>
              </a:rPr>
              <a:t>产品都是主销国外的，一直做的都是进出口贸易，给国外贵族人群吃的好东西</a:t>
            </a:r>
            <a:endParaRPr lang="zh-CN" altLang="en-US" sz="1200">
              <a:sym typeface="+mn-ea"/>
            </a:endParaRPr>
          </a:p>
          <a:p>
            <a:pPr>
              <a:lnSpc>
                <a:spcPct val="130000"/>
              </a:lnSpc>
            </a:pPr>
            <a:r>
              <a:rPr lang="zh-CN" altLang="en-US" sz="1200">
                <a:sym typeface="+mn-ea"/>
              </a:rPr>
              <a:t>（经相关网络数据查询，此产品中的部分配料成分具有以上功效特点）</a:t>
            </a:r>
            <a:endParaRPr lang="zh-CN" altLang="en-US" sz="1200">
              <a:sym typeface="+mn-ea"/>
            </a:endParaRPr>
          </a:p>
          <a:p>
            <a:pPr indent="0" algn="l">
              <a:buNone/>
            </a:pPr>
            <a:r>
              <a:rPr lang="en-US" altLang="zh-CN" sz="1400" b="1" dirty="0">
                <a:latin typeface="+mn-ea"/>
                <a:cs typeface="+mn-ea"/>
                <a:sym typeface="+mn-ea"/>
              </a:rPr>
              <a:t>4.</a:t>
            </a:r>
            <a:r>
              <a:rPr lang="zh-CN" altLang="en-US" sz="1400" b="1" dirty="0">
                <a:latin typeface="+mn-ea"/>
                <a:cs typeface="+mn-ea"/>
                <a:sym typeface="+mn-ea"/>
              </a:rPr>
              <a:t>适用人群：</a:t>
            </a:r>
            <a:endParaRPr lang="zh-CN" altLang="en-US" sz="1400" b="1" dirty="0" smtClean="0">
              <a:solidFill>
                <a:schemeClr val="tx1"/>
              </a:solidFill>
              <a:latin typeface="微软雅黑" panose="020B0503020204020204" pitchFamily="34" charset="-122"/>
              <a:ea typeface="微软雅黑" panose="020B0503020204020204" pitchFamily="34" charset="-122"/>
              <a:cs typeface="+mn-ea"/>
              <a:sym typeface="+mn-ea"/>
            </a:endParaRPr>
          </a:p>
          <a:p>
            <a:pPr>
              <a:lnSpc>
                <a:spcPct val="130000"/>
              </a:lnSpc>
            </a:pPr>
            <a:r>
              <a:rPr lang="en-US" altLang="zh-CN" sz="1400" b="1" dirty="0">
                <a:solidFill>
                  <a:schemeClr val="tx1"/>
                </a:solidFill>
                <a:latin typeface="微软雅黑" panose="020B0503020204020204" pitchFamily="34" charset="-122"/>
                <a:ea typeface="微软雅黑" panose="020B0503020204020204" pitchFamily="34" charset="-122"/>
                <a:cs typeface="+mn-ea"/>
                <a:sym typeface="+mn-ea"/>
              </a:rPr>
              <a:t>5.</a:t>
            </a:r>
            <a:r>
              <a:rPr lang="zh-CN" altLang="en-US" sz="1400" b="1" dirty="0">
                <a:solidFill>
                  <a:schemeClr val="tx1"/>
                </a:solidFill>
                <a:latin typeface="微软雅黑" panose="020B0503020204020204" pitchFamily="34" charset="-122"/>
                <a:ea typeface="微软雅黑" panose="020B0503020204020204" pitchFamily="34" charset="-122"/>
                <a:cs typeface="+mn-ea"/>
                <a:sym typeface="+mn-ea"/>
              </a:rPr>
              <a:t>生产日期及保质期：</a:t>
            </a:r>
            <a:r>
              <a:rPr lang="zh-CN" altLang="en-US" sz="1400" b="1" dirty="0">
                <a:latin typeface="微软雅黑" panose="020B0503020204020204" pitchFamily="34" charset="-122"/>
                <a:ea typeface="微软雅黑" panose="020B0503020204020204" pitchFamily="34" charset="-122"/>
                <a:cs typeface="+mn-ea"/>
                <a:sym typeface="+mn-ea"/>
              </a:rPr>
              <a:t>最新生产日期</a:t>
            </a:r>
            <a:r>
              <a:rPr lang="en-US" altLang="zh-CN" sz="1400" b="1" dirty="0">
                <a:latin typeface="微软雅黑" panose="020B0503020204020204" pitchFamily="34" charset="-122"/>
                <a:ea typeface="微软雅黑" panose="020B0503020204020204" pitchFamily="34" charset="-122"/>
                <a:cs typeface="+mn-ea"/>
                <a:sym typeface="+mn-ea"/>
              </a:rPr>
              <a:t>  </a:t>
            </a:r>
            <a:r>
              <a:rPr lang="zh-CN" altLang="en-US" sz="1400" b="1" dirty="0">
                <a:latin typeface="微软雅黑" panose="020B0503020204020204" pitchFamily="34" charset="-122"/>
                <a:ea typeface="微软雅黑" panose="020B0503020204020204" pitchFamily="34" charset="-122"/>
                <a:cs typeface="+mn-ea"/>
                <a:sym typeface="+mn-ea"/>
              </a:rPr>
              <a:t>24个月</a:t>
            </a:r>
            <a:endParaRPr lang="zh-CN" altLang="en-US" sz="1400" b="1" dirty="0">
              <a:solidFill>
                <a:schemeClr val="tx1"/>
              </a:solidFill>
              <a:latin typeface="微软雅黑" panose="020B0503020204020204" pitchFamily="34" charset="-122"/>
              <a:ea typeface="微软雅黑" panose="020B0503020204020204" pitchFamily="34" charset="-122"/>
              <a:cs typeface="+mn-ea"/>
              <a:sym typeface="+mn-ea"/>
            </a:endParaRPr>
          </a:p>
          <a:p>
            <a:pPr>
              <a:lnSpc>
                <a:spcPct val="130000"/>
              </a:lnSpc>
            </a:pPr>
            <a:r>
              <a:rPr lang="en-US" altLang="zh-CN" sz="1400" b="1" dirty="0">
                <a:solidFill>
                  <a:schemeClr val="tx1"/>
                </a:solidFill>
                <a:latin typeface="微软雅黑" panose="020B0503020204020204" pitchFamily="34" charset="-122"/>
                <a:ea typeface="微软雅黑" panose="020B0503020204020204" pitchFamily="34" charset="-122"/>
                <a:cs typeface="+mn-ea"/>
                <a:sym typeface="+mn-ea"/>
              </a:rPr>
              <a:t>6.</a:t>
            </a:r>
            <a:r>
              <a:rPr lang="zh-CN" altLang="en-US" sz="1400" b="1" dirty="0">
                <a:solidFill>
                  <a:schemeClr val="tx1"/>
                </a:solidFill>
                <a:latin typeface="微软雅黑" panose="020B0503020204020204" pitchFamily="34" charset="-122"/>
                <a:ea typeface="微软雅黑" panose="020B0503020204020204" pitchFamily="34" charset="-122"/>
                <a:cs typeface="+mn-ea"/>
                <a:sym typeface="+mn-ea"/>
              </a:rPr>
              <a:t>是否可做实验：否</a:t>
            </a:r>
            <a:endParaRPr lang="zh-CN" altLang="en-US" sz="1400" b="1" dirty="0">
              <a:latin typeface="+mn-ea"/>
              <a:cs typeface="+mn-ea"/>
              <a:sym typeface="+mn-ea"/>
            </a:endParaRPr>
          </a:p>
          <a:p>
            <a:pPr>
              <a:lnSpc>
                <a:spcPct val="130000"/>
              </a:lnSpc>
            </a:pPr>
            <a:r>
              <a:rPr lang="en-US" altLang="zh-CN" sz="1400" b="1" dirty="0">
                <a:latin typeface="+mn-ea"/>
                <a:cs typeface="+mn-ea"/>
                <a:sym typeface="+mn-ea"/>
              </a:rPr>
              <a:t>7.</a:t>
            </a:r>
            <a:r>
              <a:rPr lang="zh-CN" altLang="en-US" sz="1400" b="1" dirty="0">
                <a:latin typeface="+mn-ea"/>
                <a:cs typeface="+mn-ea"/>
                <a:sym typeface="+mn-ea"/>
              </a:rPr>
              <a:t>是否赠送小样产品？</a:t>
            </a:r>
            <a:r>
              <a:rPr lang="en-US" altLang="zh-CN" sz="1400" b="1" dirty="0">
                <a:latin typeface="+mn-ea"/>
                <a:cs typeface="+mn-ea"/>
                <a:sym typeface="+mn-ea"/>
              </a:rPr>
              <a:t>1000</a:t>
            </a:r>
            <a:r>
              <a:rPr lang="zh-CN" altLang="en-US" sz="1400" b="1" dirty="0">
                <a:latin typeface="+mn-ea"/>
                <a:cs typeface="+mn-ea"/>
                <a:sym typeface="+mn-ea"/>
              </a:rPr>
              <a:t>单以上</a:t>
            </a:r>
            <a:r>
              <a:rPr lang="en-US" altLang="zh-CN" sz="1400" b="1" dirty="0">
                <a:latin typeface="+mn-ea"/>
                <a:cs typeface="+mn-ea"/>
                <a:sym typeface="+mn-ea"/>
              </a:rPr>
              <a:t>(</a:t>
            </a:r>
            <a:r>
              <a:rPr lang="zh-CN" altLang="en-US" sz="1400" b="1" dirty="0">
                <a:latin typeface="+mn-ea"/>
                <a:cs typeface="+mn-ea"/>
                <a:sym typeface="+mn-ea"/>
              </a:rPr>
              <a:t>预热作用）：否</a:t>
            </a:r>
            <a:endParaRPr lang="en-US" altLang="zh-CN" sz="1400" b="1" dirty="0">
              <a:latin typeface="+mn-ea"/>
              <a:cs typeface="+mn-ea"/>
              <a:sym typeface="+mn-ea"/>
            </a:endParaRPr>
          </a:p>
          <a:p>
            <a:pPr>
              <a:lnSpc>
                <a:spcPct val="130000"/>
              </a:lnSpc>
            </a:pPr>
            <a:r>
              <a:rPr lang="en-US" altLang="zh-CN" sz="1400" b="1" dirty="0">
                <a:latin typeface="+mn-ea"/>
                <a:cs typeface="+mn-ea"/>
                <a:sym typeface="+mn-ea"/>
              </a:rPr>
              <a:t>8.</a:t>
            </a:r>
            <a:r>
              <a:rPr lang="zh-CN" altLang="en-US" sz="1400" b="1" dirty="0">
                <a:latin typeface="+mn-ea"/>
                <a:cs typeface="+mn-ea"/>
                <a:sym typeface="+mn-ea"/>
              </a:rPr>
              <a:t>带货数据：（网红达人的带货数据，无则写无）</a:t>
            </a:r>
            <a:endParaRPr lang="zh-CN" altLang="en-US" sz="1400" b="1" dirty="0">
              <a:latin typeface="+mn-ea"/>
              <a:cs typeface="+mn-ea"/>
              <a:sym typeface="+mn-ea"/>
            </a:endParaRPr>
          </a:p>
          <a:p>
            <a:pPr>
              <a:lnSpc>
                <a:spcPct val="130000"/>
              </a:lnSpc>
            </a:pPr>
            <a:r>
              <a:rPr lang="en-US" altLang="zh-CN" sz="1400" b="1" dirty="0">
                <a:latin typeface="微软雅黑" panose="020B0503020204020204" pitchFamily="34" charset="-122"/>
                <a:ea typeface="微软雅黑" panose="020B0503020204020204" pitchFamily="34" charset="-122"/>
                <a:cs typeface="+mn-ea"/>
                <a:sym typeface="+mn-ea"/>
              </a:rPr>
              <a:t>9</a:t>
            </a:r>
            <a:r>
              <a:rPr lang="zh-CN" altLang="en-US" sz="1400" b="1" dirty="0">
                <a:latin typeface="微软雅黑" panose="020B0503020204020204" pitchFamily="34" charset="-122"/>
                <a:ea typeface="微软雅黑" panose="020B0503020204020204" pitchFamily="34" charset="-122"/>
                <a:cs typeface="+mn-ea"/>
                <a:sym typeface="+mn-ea"/>
              </a:rPr>
              <a:t>.贮藏方式:存放于阴凉、干燥处，避免阳光直接照射</a:t>
            </a:r>
            <a:endParaRPr lang="zh-CN" altLang="en-US" sz="1400" b="1" dirty="0">
              <a:solidFill>
                <a:schemeClr val="tx1"/>
              </a:solidFill>
              <a:latin typeface="微软雅黑" panose="020B0503020204020204" pitchFamily="34" charset="-122"/>
              <a:ea typeface="微软雅黑" panose="020B0503020204020204" pitchFamily="34" charset="-122"/>
              <a:cs typeface="+mn-ea"/>
              <a:sym typeface="+mn-ea"/>
            </a:endParaRPr>
          </a:p>
          <a:p>
            <a:pPr>
              <a:lnSpc>
                <a:spcPct val="130000"/>
              </a:lnSpc>
            </a:pPr>
            <a:r>
              <a:rPr lang="en-US" altLang="zh-CN" sz="1400" b="1" dirty="0">
                <a:latin typeface="微软雅黑" panose="020B0503020204020204" pitchFamily="34" charset="-122"/>
                <a:ea typeface="微软雅黑" panose="020B0503020204020204" pitchFamily="34" charset="-122"/>
                <a:cs typeface="+mn-ea"/>
                <a:sym typeface="+mn-ea"/>
              </a:rPr>
              <a:t>10.</a:t>
            </a:r>
            <a:r>
              <a:rPr kumimoji="1" lang="zh-CN" sz="1400" b="1" dirty="0">
                <a:latin typeface="微软雅黑" panose="020B0503020204020204" pitchFamily="34" charset="-122"/>
                <a:sym typeface="+mn-ea"/>
              </a:rPr>
              <a:t>产品售后优势</a:t>
            </a:r>
            <a:r>
              <a:rPr kumimoji="1" lang="en-US" altLang="zh-CN" sz="1400" b="1" dirty="0">
                <a:latin typeface="微软雅黑" panose="020B0503020204020204" pitchFamily="34" charset="-122"/>
                <a:sym typeface="+mn-ea"/>
              </a:rPr>
              <a:t>/</a:t>
            </a:r>
            <a:r>
              <a:rPr kumimoji="1" lang="zh-CN" altLang="en-US" sz="1400" b="1" dirty="0">
                <a:latin typeface="微软雅黑" panose="020B0503020204020204" pitchFamily="34" charset="-122"/>
                <a:sym typeface="+mn-ea"/>
              </a:rPr>
              <a:t>方式：</a:t>
            </a:r>
            <a:r>
              <a:rPr kumimoji="1" lang="en-US" altLang="zh-CN" sz="1400" b="1" dirty="0">
                <a:latin typeface="微软雅黑" panose="020B0503020204020204" pitchFamily="34" charset="-122"/>
                <a:sym typeface="+mn-ea"/>
              </a:rPr>
              <a:t>7</a:t>
            </a:r>
            <a:r>
              <a:rPr kumimoji="1" lang="zh-CN" altLang="en-US" sz="1400" b="1" dirty="0">
                <a:latin typeface="微软雅黑" panose="020B0503020204020204" pitchFamily="34" charset="-122"/>
                <a:sym typeface="+mn-ea"/>
              </a:rPr>
              <a:t>天无理由退货</a:t>
            </a:r>
            <a:endParaRPr lang="zh-CN" altLang="en-US" sz="1400" b="1" dirty="0">
              <a:latin typeface="+mn-ea"/>
              <a:cs typeface="+mn-ea"/>
              <a:sym typeface="+mn-ea"/>
            </a:endParaRPr>
          </a:p>
          <a:p>
            <a:pPr>
              <a:lnSpc>
                <a:spcPct val="130000"/>
              </a:lnSpc>
            </a:pPr>
            <a:endParaRPr lang="zh-CN" altLang="en-US" sz="1400" b="1" dirty="0">
              <a:latin typeface="+mn-ea"/>
              <a:cs typeface="+mn-ea"/>
              <a:sym typeface="+mn-ea"/>
            </a:endParaRPr>
          </a:p>
        </p:txBody>
      </p:sp>
      <p:sp>
        <p:nvSpPr>
          <p:cNvPr id="5" name="文本框 4"/>
          <p:cNvSpPr txBox="1"/>
          <p:nvPr/>
        </p:nvSpPr>
        <p:spPr>
          <a:xfrm>
            <a:off x="4072255" y="192405"/>
            <a:ext cx="1197610" cy="337185"/>
          </a:xfrm>
          <a:prstGeom prst="rect">
            <a:avLst/>
          </a:prstGeom>
          <a:solidFill>
            <a:schemeClr val="tx1"/>
          </a:solidFill>
          <a:ln>
            <a:solidFill>
              <a:schemeClr val="tx1"/>
            </a:solidFill>
          </a:ln>
        </p:spPr>
        <p:txBody>
          <a:bodyPr wrap="square" rtlCol="0">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产品名称</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7" name="文本框 6"/>
          <p:cNvSpPr txBox="1"/>
          <p:nvPr/>
        </p:nvSpPr>
        <p:spPr>
          <a:xfrm>
            <a:off x="4070985" y="688975"/>
            <a:ext cx="1208405" cy="337185"/>
          </a:xfrm>
          <a:prstGeom prst="rect">
            <a:avLst/>
          </a:prstGeom>
          <a:solidFill>
            <a:schemeClr val="tx1"/>
          </a:solidFill>
          <a:ln>
            <a:solidFill>
              <a:schemeClr val="tx1"/>
            </a:solidFill>
          </a:ln>
        </p:spPr>
        <p:txBody>
          <a:bodyPr wrap="square" rtlCol="0">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日常价</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9" name="文本框 8"/>
          <p:cNvSpPr txBox="1"/>
          <p:nvPr/>
        </p:nvSpPr>
        <p:spPr>
          <a:xfrm>
            <a:off x="7569200" y="198120"/>
            <a:ext cx="1123950" cy="337185"/>
          </a:xfrm>
          <a:prstGeom prst="rect">
            <a:avLst/>
          </a:prstGeom>
          <a:solidFill>
            <a:schemeClr val="tx1"/>
          </a:solidFill>
          <a:ln>
            <a:solidFill>
              <a:schemeClr val="tx1"/>
            </a:solidFill>
          </a:ln>
        </p:spPr>
        <p:txBody>
          <a:bodyPr wrap="square" rtlCol="0">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库存</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10" name="文本框 9"/>
          <p:cNvSpPr txBox="1"/>
          <p:nvPr/>
        </p:nvSpPr>
        <p:spPr>
          <a:xfrm>
            <a:off x="1283335" y="1185545"/>
            <a:ext cx="2493645" cy="337185"/>
          </a:xfrm>
          <a:prstGeom prst="rect">
            <a:avLst/>
          </a:prstGeom>
          <a:solidFill>
            <a:schemeClr val="bg1"/>
          </a:solidFill>
          <a:ln>
            <a:solidFill>
              <a:schemeClr val="tx1"/>
            </a:solidFill>
          </a:ln>
        </p:spPr>
        <p:txBody>
          <a:bodyPr wrap="square" rtlCol="0">
            <a:spAutoFit/>
          </a:bodyPr>
          <a:lstStyle/>
          <a:p>
            <a:pPr algn="ctr"/>
            <a:r>
              <a:rPr lang="en-US" altLang="zh-CN" sz="1600" b="1" dirty="0">
                <a:latin typeface="微软雅黑" panose="020B0503020204020204" pitchFamily="34" charset="-122"/>
                <a:ea typeface="微软雅黑" panose="020B0503020204020204" pitchFamily="34" charset="-122"/>
                <a:cs typeface="+mn-ea"/>
              </a:rPr>
              <a:t>5.0</a:t>
            </a:r>
            <a:endParaRPr lang="en-US" altLang="zh-CN" sz="1600" b="1" dirty="0">
              <a:latin typeface="微软雅黑" panose="020B0503020204020204" pitchFamily="34" charset="-122"/>
              <a:ea typeface="微软雅黑" panose="020B0503020204020204" pitchFamily="34" charset="-122"/>
              <a:cs typeface="+mn-ea"/>
            </a:endParaRPr>
          </a:p>
        </p:txBody>
      </p:sp>
      <p:sp>
        <p:nvSpPr>
          <p:cNvPr id="12" name="文本框 11"/>
          <p:cNvSpPr txBox="1"/>
          <p:nvPr/>
        </p:nvSpPr>
        <p:spPr>
          <a:xfrm>
            <a:off x="4070985" y="1701165"/>
            <a:ext cx="1228090" cy="330200"/>
          </a:xfrm>
          <a:prstGeom prst="rect">
            <a:avLst/>
          </a:prstGeom>
          <a:solidFill>
            <a:schemeClr val="accent6">
              <a:lumMod val="75000"/>
            </a:schemeClr>
          </a:solidFill>
          <a:ln>
            <a:solidFill>
              <a:schemeClr val="tx1"/>
            </a:solidFill>
          </a:ln>
        </p:spPr>
        <p:txBody>
          <a:bodyPr wrap="square" rtlCol="0">
            <a:no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服务推广费</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13" name="文本框 12"/>
          <p:cNvSpPr txBox="1"/>
          <p:nvPr/>
        </p:nvSpPr>
        <p:spPr>
          <a:xfrm>
            <a:off x="5299075" y="1701165"/>
            <a:ext cx="1708785" cy="337185"/>
          </a:xfrm>
          <a:prstGeom prst="rect">
            <a:avLst/>
          </a:prstGeom>
          <a:solidFill>
            <a:schemeClr val="bg1"/>
          </a:solidFill>
          <a:ln>
            <a:solidFill>
              <a:schemeClr val="tx1"/>
            </a:solidFill>
          </a:ln>
        </p:spPr>
        <p:txBody>
          <a:bodyPr wrap="square" rtlCol="0">
            <a:spAutoFit/>
          </a:bodyPr>
          <a:lstStyle/>
          <a:p>
            <a:pPr algn="ctr"/>
            <a:endParaRPr lang="en-US" altLang="zh-CN" sz="1600" b="1" dirty="0" smtClean="0">
              <a:latin typeface="微软雅黑" panose="020B0503020204020204" pitchFamily="34" charset="-122"/>
              <a:ea typeface="微软雅黑" panose="020B0503020204020204" pitchFamily="34" charset="-122"/>
              <a:cs typeface="+mn-ea"/>
            </a:endParaRPr>
          </a:p>
        </p:txBody>
      </p:sp>
      <p:sp>
        <p:nvSpPr>
          <p:cNvPr id="16" name="文本框 15"/>
          <p:cNvSpPr txBox="1"/>
          <p:nvPr/>
        </p:nvSpPr>
        <p:spPr>
          <a:xfrm>
            <a:off x="4071620" y="1185545"/>
            <a:ext cx="1225550" cy="337185"/>
          </a:xfrm>
          <a:prstGeom prst="rect">
            <a:avLst/>
          </a:prstGeom>
          <a:solidFill>
            <a:schemeClr val="tx1"/>
          </a:solidFill>
          <a:ln>
            <a:solidFill>
              <a:schemeClr val="tx1"/>
            </a:solidFill>
          </a:ln>
        </p:spPr>
        <p:txBody>
          <a:bodyPr wrap="square" rtlCol="0">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直播到手价</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3" name="文本框 2"/>
          <p:cNvSpPr txBox="1"/>
          <p:nvPr/>
        </p:nvSpPr>
        <p:spPr>
          <a:xfrm>
            <a:off x="140335" y="192405"/>
            <a:ext cx="1142365" cy="337185"/>
          </a:xfrm>
          <a:prstGeom prst="rect">
            <a:avLst/>
          </a:prstGeom>
          <a:solidFill>
            <a:schemeClr val="tx1"/>
          </a:solidFill>
          <a:ln>
            <a:solidFill>
              <a:schemeClr val="tx1"/>
            </a:solidFill>
          </a:ln>
        </p:spPr>
        <p:txBody>
          <a:bodyPr wrap="square" rtlCol="0">
            <a:spAutoFit/>
          </a:bodyPr>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商家名称</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17" name="文本框 16"/>
          <p:cNvSpPr txBox="1"/>
          <p:nvPr/>
        </p:nvSpPr>
        <p:spPr>
          <a:xfrm>
            <a:off x="1283335" y="192405"/>
            <a:ext cx="2494280" cy="337185"/>
          </a:xfrm>
          <a:prstGeom prst="rect">
            <a:avLst/>
          </a:prstGeom>
          <a:solidFill>
            <a:schemeClr val="bg1"/>
          </a:solidFill>
          <a:ln>
            <a:solidFill>
              <a:schemeClr val="tx1"/>
            </a:solidFill>
          </a:ln>
        </p:spPr>
        <p:txBody>
          <a:bodyPr wrap="square" rtlCol="0">
            <a:spAutoFit/>
          </a:bodyPr>
          <a:p>
            <a:pPr algn="ctr"/>
            <a:r>
              <a:rPr lang="zh-CN" altLang="en-US" sz="1600" b="1" dirty="0">
                <a:latin typeface="微软雅黑" panose="020B0503020204020204" pitchFamily="34" charset="-122"/>
                <a:ea typeface="微软雅黑" panose="020B0503020204020204" pitchFamily="34" charset="-122"/>
                <a:cs typeface="+mn-ea"/>
                <a:sym typeface="+mn-ea"/>
              </a:rPr>
              <a:t>福鹿通</a:t>
            </a:r>
            <a:endParaRPr lang="en-US" altLang="zh-CN" sz="1600" b="1" dirty="0">
              <a:latin typeface="微软雅黑" panose="020B0503020204020204" pitchFamily="34" charset="-122"/>
              <a:ea typeface="微软雅黑" panose="020B0503020204020204" pitchFamily="34" charset="-122"/>
              <a:cs typeface="+mn-ea"/>
            </a:endParaRPr>
          </a:p>
        </p:txBody>
      </p:sp>
      <p:sp>
        <p:nvSpPr>
          <p:cNvPr id="24" name="文本框 23"/>
          <p:cNvSpPr txBox="1"/>
          <p:nvPr/>
        </p:nvSpPr>
        <p:spPr>
          <a:xfrm>
            <a:off x="7569200" y="688975"/>
            <a:ext cx="1122680" cy="337185"/>
          </a:xfrm>
          <a:prstGeom prst="rect">
            <a:avLst/>
          </a:prstGeom>
          <a:solidFill>
            <a:schemeClr val="tx1"/>
          </a:solidFill>
          <a:ln>
            <a:solidFill>
              <a:schemeClr val="tx1"/>
            </a:solidFill>
          </a:ln>
        </p:spPr>
        <p:txBody>
          <a:bodyPr wrap="square" rtlCol="0">
            <a:spAutoFit/>
          </a:bodyPr>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发货时效</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25" name="文本框 24"/>
          <p:cNvSpPr txBox="1"/>
          <p:nvPr/>
        </p:nvSpPr>
        <p:spPr>
          <a:xfrm>
            <a:off x="7569200" y="1179830"/>
            <a:ext cx="1123950" cy="337185"/>
          </a:xfrm>
          <a:prstGeom prst="rect">
            <a:avLst/>
          </a:prstGeom>
          <a:solidFill>
            <a:schemeClr val="tx1"/>
          </a:solidFill>
          <a:ln>
            <a:solidFill>
              <a:schemeClr val="tx1"/>
            </a:solidFill>
          </a:ln>
        </p:spPr>
        <p:txBody>
          <a:bodyPr wrap="square" rtlCol="0">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发货快递</a:t>
            </a:r>
            <a:endParaRPr lang="en-US" altLang="zh-CN"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26" name="文本框 25"/>
          <p:cNvSpPr txBox="1"/>
          <p:nvPr/>
        </p:nvSpPr>
        <p:spPr>
          <a:xfrm>
            <a:off x="5297170" y="1185545"/>
            <a:ext cx="1710690" cy="337185"/>
          </a:xfrm>
          <a:prstGeom prst="rect">
            <a:avLst/>
          </a:prstGeom>
          <a:solidFill>
            <a:schemeClr val="bg1"/>
          </a:solidFill>
          <a:ln>
            <a:solidFill>
              <a:schemeClr val="tx1"/>
            </a:solidFill>
          </a:ln>
        </p:spPr>
        <p:txBody>
          <a:bodyPr wrap="square" rtlCol="0">
            <a:spAutoFit/>
          </a:bodyPr>
          <a:p>
            <a:pPr algn="ctr"/>
            <a:r>
              <a:rPr lang="en-US" altLang="zh-CN" sz="1600" b="1" dirty="0">
                <a:latin typeface="微软雅黑" panose="020B0503020204020204" pitchFamily="34" charset="-122"/>
                <a:ea typeface="微软雅黑" panose="020B0503020204020204" pitchFamily="34" charset="-122"/>
                <a:cs typeface="+mn-ea"/>
              </a:rPr>
              <a:t>188.8</a:t>
            </a:r>
            <a:r>
              <a:rPr lang="zh-CN" altLang="en-US" sz="1600" b="1" dirty="0">
                <a:latin typeface="微软雅黑" panose="020B0503020204020204" pitchFamily="34" charset="-122"/>
                <a:ea typeface="微软雅黑" panose="020B0503020204020204" pitchFamily="34" charset="-122"/>
                <a:cs typeface="+mn-ea"/>
              </a:rPr>
              <a:t>元</a:t>
            </a:r>
            <a:r>
              <a:rPr lang="en-US" altLang="zh-CN" sz="1600" b="1" dirty="0">
                <a:latin typeface="微软雅黑" panose="020B0503020204020204" pitchFamily="34" charset="-122"/>
                <a:ea typeface="微软雅黑" panose="020B0503020204020204" pitchFamily="34" charset="-122"/>
                <a:cs typeface="+mn-ea"/>
              </a:rPr>
              <a:t>20</a:t>
            </a:r>
            <a:r>
              <a:rPr lang="zh-CN" altLang="en-US" sz="1600" b="1" dirty="0">
                <a:latin typeface="微软雅黑" panose="020B0503020204020204" pitchFamily="34" charset="-122"/>
                <a:ea typeface="微软雅黑" panose="020B0503020204020204" pitchFamily="34" charset="-122"/>
                <a:cs typeface="+mn-ea"/>
              </a:rPr>
              <a:t>盒</a:t>
            </a:r>
            <a:endParaRPr lang="zh-CN" altLang="en-US" sz="1600" b="1" dirty="0">
              <a:latin typeface="微软雅黑" panose="020B0503020204020204" pitchFamily="34" charset="-122"/>
              <a:ea typeface="微软雅黑" panose="020B0503020204020204" pitchFamily="34" charset="-122"/>
              <a:cs typeface="+mn-ea"/>
            </a:endParaRPr>
          </a:p>
        </p:txBody>
      </p:sp>
      <p:sp>
        <p:nvSpPr>
          <p:cNvPr id="27" name="文本框 26"/>
          <p:cNvSpPr txBox="1"/>
          <p:nvPr/>
        </p:nvSpPr>
        <p:spPr>
          <a:xfrm>
            <a:off x="8693150" y="1179830"/>
            <a:ext cx="1558925" cy="332105"/>
          </a:xfrm>
          <a:prstGeom prst="rect">
            <a:avLst/>
          </a:prstGeom>
          <a:solidFill>
            <a:schemeClr val="bg1"/>
          </a:solidFill>
          <a:ln>
            <a:solidFill>
              <a:schemeClr val="tx1"/>
            </a:solidFill>
          </a:ln>
        </p:spPr>
        <p:txBody>
          <a:bodyPr wrap="square" rtlCol="0">
            <a:noAutofit/>
          </a:bodyPr>
          <a:lstStyle/>
          <a:p>
            <a:pPr algn="ctr"/>
            <a:r>
              <a:rPr lang="zh-CN" altLang="en-US" sz="1200" b="1" dirty="0">
                <a:latin typeface="微软雅黑" panose="020B0503020204020204" pitchFamily="34" charset="-122"/>
                <a:ea typeface="微软雅黑" panose="020B0503020204020204" pitchFamily="34" charset="-122"/>
                <a:cs typeface="+mn-ea"/>
                <a:sym typeface="+mn-ea"/>
              </a:rPr>
              <a:t>三通一达顺丰邮政</a:t>
            </a:r>
            <a:endParaRPr lang="zh-CN" altLang="en-US" sz="1200" b="1" dirty="0">
              <a:latin typeface="微软雅黑" panose="020B0503020204020204" pitchFamily="34" charset="-122"/>
              <a:ea typeface="微软雅黑" panose="020B0503020204020204" pitchFamily="34" charset="-122"/>
              <a:cs typeface="+mn-ea"/>
              <a:sym typeface="+mn-ea"/>
            </a:endParaRPr>
          </a:p>
        </p:txBody>
      </p:sp>
      <p:sp>
        <p:nvSpPr>
          <p:cNvPr id="14" name="文本框 13"/>
          <p:cNvSpPr txBox="1"/>
          <p:nvPr/>
        </p:nvSpPr>
        <p:spPr>
          <a:xfrm>
            <a:off x="159385" y="688975"/>
            <a:ext cx="1108710" cy="337185"/>
          </a:xfrm>
          <a:prstGeom prst="rect">
            <a:avLst/>
          </a:prstGeom>
          <a:solidFill>
            <a:schemeClr val="tx1"/>
          </a:solidFill>
          <a:ln>
            <a:solidFill>
              <a:schemeClr val="tx1"/>
            </a:solidFill>
          </a:ln>
        </p:spPr>
        <p:txBody>
          <a:bodyPr wrap="square" rtlCol="0">
            <a:spAutoFit/>
          </a:bodyPr>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联系方式</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15" name="文本框 14"/>
          <p:cNvSpPr txBox="1"/>
          <p:nvPr/>
        </p:nvSpPr>
        <p:spPr>
          <a:xfrm>
            <a:off x="5269865" y="192405"/>
            <a:ext cx="1710055" cy="337185"/>
          </a:xfrm>
          <a:prstGeom prst="rect">
            <a:avLst/>
          </a:prstGeom>
          <a:solidFill>
            <a:schemeClr val="bg1"/>
          </a:solidFill>
          <a:ln>
            <a:solidFill>
              <a:schemeClr val="tx1"/>
            </a:solidFill>
          </a:ln>
        </p:spPr>
        <p:txBody>
          <a:bodyPr wrap="square" rtlCol="0">
            <a:spAutoFit/>
          </a:bodyPr>
          <a:p>
            <a:pPr algn="ctr"/>
            <a:r>
              <a:rPr lang="zh-CN" altLang="en-US" sz="1600" b="1" dirty="0">
                <a:latin typeface="+mn-ea"/>
                <a:cs typeface="+mn-ea"/>
                <a:sym typeface="+mn-ea"/>
              </a:rPr>
              <a:t>NO1HEALTH</a:t>
            </a:r>
            <a:endParaRPr lang="en-US" altLang="zh-CN" sz="1600" b="1" dirty="0">
              <a:latin typeface="微软雅黑" panose="020B0503020204020204" pitchFamily="34" charset="-122"/>
              <a:ea typeface="微软雅黑" panose="020B0503020204020204" pitchFamily="34" charset="-122"/>
              <a:cs typeface="+mn-ea"/>
            </a:endParaRPr>
          </a:p>
        </p:txBody>
      </p:sp>
      <p:sp>
        <p:nvSpPr>
          <p:cNvPr id="21" name="文本框 20"/>
          <p:cNvSpPr txBox="1"/>
          <p:nvPr/>
        </p:nvSpPr>
        <p:spPr>
          <a:xfrm>
            <a:off x="160020" y="1185545"/>
            <a:ext cx="1108075" cy="337185"/>
          </a:xfrm>
          <a:prstGeom prst="rect">
            <a:avLst/>
          </a:prstGeom>
          <a:solidFill>
            <a:schemeClr val="tx1"/>
          </a:solidFill>
          <a:ln>
            <a:solidFill>
              <a:schemeClr val="tx1"/>
            </a:solidFill>
          </a:ln>
        </p:spPr>
        <p:txBody>
          <a:bodyPr wrap="square" rtlCol="0">
            <a:spAutoFit/>
          </a:bodyPr>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小店评分</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19" name="文本框 18"/>
          <p:cNvSpPr txBox="1"/>
          <p:nvPr/>
        </p:nvSpPr>
        <p:spPr>
          <a:xfrm>
            <a:off x="5279390" y="688975"/>
            <a:ext cx="1703705" cy="337185"/>
          </a:xfrm>
          <a:prstGeom prst="rect">
            <a:avLst/>
          </a:prstGeom>
          <a:solidFill>
            <a:schemeClr val="bg1"/>
          </a:solidFill>
          <a:ln>
            <a:solidFill>
              <a:schemeClr val="tx1"/>
            </a:solidFill>
          </a:ln>
        </p:spPr>
        <p:txBody>
          <a:bodyPr wrap="square" rtlCol="0">
            <a:spAutoFit/>
          </a:bodyPr>
          <a:p>
            <a:pPr algn="ctr"/>
            <a:endParaRPr lang="en-US" altLang="zh-CN" sz="1600" b="1" dirty="0">
              <a:solidFill>
                <a:srgbClr val="FF0000"/>
              </a:solidFill>
              <a:latin typeface="微软雅黑" panose="020B0503020204020204" pitchFamily="34" charset="-122"/>
              <a:ea typeface="微软雅黑" panose="020B0503020204020204" pitchFamily="34" charset="-122"/>
              <a:cs typeface="+mn-ea"/>
            </a:endParaRPr>
          </a:p>
        </p:txBody>
      </p:sp>
      <p:sp>
        <p:nvSpPr>
          <p:cNvPr id="20" name="文本框 19"/>
          <p:cNvSpPr txBox="1"/>
          <p:nvPr/>
        </p:nvSpPr>
        <p:spPr>
          <a:xfrm>
            <a:off x="8693150" y="688975"/>
            <a:ext cx="1558925" cy="337185"/>
          </a:xfrm>
          <a:prstGeom prst="rect">
            <a:avLst/>
          </a:prstGeom>
          <a:solidFill>
            <a:schemeClr val="bg1"/>
          </a:solidFill>
          <a:ln>
            <a:solidFill>
              <a:schemeClr val="tx1"/>
            </a:solidFill>
          </a:ln>
        </p:spPr>
        <p:txBody>
          <a:bodyPr wrap="square" rtlCol="0">
            <a:spAutoFit/>
          </a:bodyPr>
          <a:lstStyle/>
          <a:p>
            <a:pPr algn="ctr"/>
            <a:r>
              <a:rPr lang="en-US" altLang="zh-CN" sz="1600" b="1" dirty="0">
                <a:latin typeface="微软雅黑" panose="020B0503020204020204" pitchFamily="34" charset="-122"/>
                <a:ea typeface="微软雅黑" panose="020B0503020204020204" pitchFamily="34" charset="-122"/>
                <a:cs typeface="+mn-ea"/>
              </a:rPr>
              <a:t>24</a:t>
            </a:r>
            <a:r>
              <a:rPr lang="zh-CN" altLang="en-US" sz="1600" b="1" dirty="0">
                <a:latin typeface="微软雅黑" panose="020B0503020204020204" pitchFamily="34" charset="-122"/>
                <a:ea typeface="微软雅黑" panose="020B0503020204020204" pitchFamily="34" charset="-122"/>
                <a:cs typeface="+mn-ea"/>
              </a:rPr>
              <a:t>小时</a:t>
            </a:r>
            <a:endParaRPr lang="zh-CN" altLang="en-US" sz="1600" b="1" dirty="0">
              <a:latin typeface="微软雅黑" panose="020B0503020204020204" pitchFamily="34" charset="-122"/>
              <a:ea typeface="微软雅黑" panose="020B0503020204020204" pitchFamily="34" charset="-122"/>
              <a:cs typeface="+mn-ea"/>
            </a:endParaRPr>
          </a:p>
        </p:txBody>
      </p:sp>
      <p:sp>
        <p:nvSpPr>
          <p:cNvPr id="23" name="文本框 22"/>
          <p:cNvSpPr txBox="1"/>
          <p:nvPr/>
        </p:nvSpPr>
        <p:spPr>
          <a:xfrm>
            <a:off x="8693150" y="198120"/>
            <a:ext cx="1558290" cy="337185"/>
          </a:xfrm>
          <a:prstGeom prst="rect">
            <a:avLst/>
          </a:prstGeom>
          <a:solidFill>
            <a:schemeClr val="bg1"/>
          </a:solidFill>
          <a:ln>
            <a:solidFill>
              <a:schemeClr val="tx1"/>
            </a:solidFill>
          </a:ln>
        </p:spPr>
        <p:txBody>
          <a:bodyPr wrap="square" rtlCol="0">
            <a:spAutoFit/>
          </a:bodyPr>
          <a:lstStyle/>
          <a:p>
            <a:pPr algn="ctr"/>
            <a:r>
              <a:rPr lang="en-US" altLang="zh-CN" sz="1600" b="1" dirty="0">
                <a:latin typeface="微软雅黑" panose="020B0503020204020204" pitchFamily="34" charset="-122"/>
                <a:ea typeface="微软雅黑" panose="020B0503020204020204" pitchFamily="34" charset="-122"/>
                <a:cs typeface="+mn-ea"/>
              </a:rPr>
              <a:t>100000</a:t>
            </a:r>
            <a:endParaRPr lang="en-US" altLang="zh-CN" sz="1600" b="1" dirty="0">
              <a:latin typeface="微软雅黑" panose="020B0503020204020204" pitchFamily="34" charset="-122"/>
              <a:ea typeface="微软雅黑" panose="020B0503020204020204" pitchFamily="34" charset="-122"/>
              <a:cs typeface="+mn-ea"/>
            </a:endParaRPr>
          </a:p>
        </p:txBody>
      </p:sp>
      <p:sp>
        <p:nvSpPr>
          <p:cNvPr id="8" name="文本框 7"/>
          <p:cNvSpPr txBox="1"/>
          <p:nvPr/>
        </p:nvSpPr>
        <p:spPr>
          <a:xfrm>
            <a:off x="1283970" y="1736090"/>
            <a:ext cx="2493645" cy="337185"/>
          </a:xfrm>
          <a:prstGeom prst="rect">
            <a:avLst/>
          </a:prstGeom>
          <a:solidFill>
            <a:schemeClr val="bg1"/>
          </a:solidFill>
          <a:ln>
            <a:solidFill>
              <a:schemeClr val="tx1"/>
            </a:solidFill>
          </a:ln>
        </p:spPr>
        <p:txBody>
          <a:bodyPr wrap="square" rtlCol="0">
            <a:spAutoFit/>
          </a:bodyPr>
          <a:p>
            <a:pPr algn="ctr"/>
            <a:endParaRPr lang="zh-CN" altLang="en-US" sz="1600" b="1" dirty="0">
              <a:latin typeface="微软雅黑" panose="020B0503020204020204" pitchFamily="34" charset="-122"/>
              <a:ea typeface="微软雅黑" panose="020B0503020204020204" pitchFamily="34" charset="-122"/>
              <a:cs typeface="+mn-ea"/>
            </a:endParaRPr>
          </a:p>
        </p:txBody>
      </p:sp>
      <p:sp>
        <p:nvSpPr>
          <p:cNvPr id="11" name="文本框 10"/>
          <p:cNvSpPr txBox="1"/>
          <p:nvPr/>
        </p:nvSpPr>
        <p:spPr>
          <a:xfrm>
            <a:off x="157480" y="1725930"/>
            <a:ext cx="1125855" cy="337185"/>
          </a:xfrm>
          <a:prstGeom prst="rect">
            <a:avLst/>
          </a:prstGeom>
          <a:solidFill>
            <a:schemeClr val="tx1"/>
          </a:solidFill>
          <a:ln>
            <a:solidFill>
              <a:schemeClr val="tx1"/>
            </a:solidFill>
          </a:ln>
        </p:spPr>
        <p:txBody>
          <a:bodyPr wrap="square" rtlCol="0">
            <a:spAutoFit/>
          </a:bodyPr>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商务</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22" name="文本框 21"/>
          <p:cNvSpPr txBox="1"/>
          <p:nvPr>
            <p:custDataLst>
              <p:tags r:id="rId1"/>
            </p:custDataLst>
          </p:nvPr>
        </p:nvSpPr>
        <p:spPr>
          <a:xfrm>
            <a:off x="1282700" y="688975"/>
            <a:ext cx="2494280" cy="337185"/>
          </a:xfrm>
          <a:prstGeom prst="rect">
            <a:avLst/>
          </a:prstGeom>
          <a:solidFill>
            <a:schemeClr val="bg1"/>
          </a:solidFill>
          <a:ln>
            <a:solidFill>
              <a:schemeClr val="tx1"/>
            </a:solidFill>
          </a:ln>
        </p:spPr>
        <p:txBody>
          <a:bodyPr wrap="square" rtlCol="0">
            <a:spAutoFit/>
          </a:bodyPr>
          <a:p>
            <a:pPr algn="ctr"/>
            <a:endParaRPr lang="en-US" altLang="zh-CN" sz="1600" b="1" dirty="0">
              <a:latin typeface="微软雅黑" panose="020B0503020204020204" pitchFamily="34" charset="-122"/>
              <a:ea typeface="微软雅黑" panose="020B0503020204020204" pitchFamily="34" charset="-122"/>
              <a:cs typeface="+mn-ea"/>
            </a:endParaRPr>
          </a:p>
        </p:txBody>
      </p:sp>
      <p:pic>
        <p:nvPicPr>
          <p:cNvPr id="6" name="图片 5"/>
          <p:cNvPicPr>
            <a:picLocks noChangeAspect="1"/>
          </p:cNvPicPr>
          <p:nvPr>
            <p:custDataLst>
              <p:tags r:id="rId2"/>
            </p:custDataLst>
          </p:nvPr>
        </p:nvPicPr>
        <p:blipFill>
          <a:blip r:embed="rId3"/>
          <a:stretch>
            <a:fillRect/>
          </a:stretch>
        </p:blipFill>
        <p:spPr>
          <a:xfrm>
            <a:off x="7357110" y="2574925"/>
            <a:ext cx="4733290" cy="4733290"/>
          </a:xfrm>
          <a:prstGeom prst="rect">
            <a:avLst/>
          </a:prstGeom>
        </p:spPr>
      </p:pic>
      <p:sp>
        <p:nvSpPr>
          <p:cNvPr id="28" name="文本框 27"/>
          <p:cNvSpPr txBox="1"/>
          <p:nvPr>
            <p:custDataLst>
              <p:tags r:id="rId4"/>
            </p:custDataLst>
          </p:nvPr>
        </p:nvSpPr>
        <p:spPr>
          <a:xfrm>
            <a:off x="7569200" y="1656715"/>
            <a:ext cx="1133475" cy="337185"/>
          </a:xfrm>
          <a:prstGeom prst="rect">
            <a:avLst/>
          </a:prstGeom>
          <a:solidFill>
            <a:schemeClr val="tx1"/>
          </a:solidFill>
          <a:ln>
            <a:solidFill>
              <a:schemeClr val="tx1"/>
            </a:solidFill>
          </a:ln>
        </p:spPr>
        <p:txBody>
          <a:bodyPr wrap="square" rtlCol="0">
            <a:spAutoFit/>
          </a:bodyPr>
          <a:p>
            <a:pPr algn="ctr"/>
            <a:r>
              <a:rPr lang="zh-CN" altLang="en-US" sz="1600" b="1" dirty="0">
                <a:solidFill>
                  <a:schemeClr val="bg1"/>
                </a:solidFill>
                <a:latin typeface="微软雅黑" panose="020B0503020204020204" pitchFamily="34" charset="-122"/>
                <a:ea typeface="微软雅黑" panose="020B0503020204020204" pitchFamily="34" charset="-122"/>
                <a:cs typeface="+mn-ea"/>
              </a:rPr>
              <a:t>发货地</a:t>
            </a:r>
            <a:endParaRPr lang="zh-CN" altLang="en-US" sz="1600" b="1" dirty="0">
              <a:solidFill>
                <a:schemeClr val="bg1"/>
              </a:solidFill>
              <a:latin typeface="微软雅黑" panose="020B0503020204020204" pitchFamily="34" charset="-122"/>
              <a:ea typeface="微软雅黑" panose="020B0503020204020204" pitchFamily="34" charset="-122"/>
              <a:cs typeface="+mn-ea"/>
            </a:endParaRPr>
          </a:p>
        </p:txBody>
      </p:sp>
      <p:sp>
        <p:nvSpPr>
          <p:cNvPr id="31" name="文本框 30"/>
          <p:cNvSpPr txBox="1"/>
          <p:nvPr>
            <p:custDataLst>
              <p:tags r:id="rId5"/>
            </p:custDataLst>
          </p:nvPr>
        </p:nvSpPr>
        <p:spPr>
          <a:xfrm>
            <a:off x="8702675" y="1656715"/>
            <a:ext cx="1558925" cy="334010"/>
          </a:xfrm>
          <a:prstGeom prst="rect">
            <a:avLst/>
          </a:prstGeom>
          <a:solidFill>
            <a:schemeClr val="bg1"/>
          </a:solidFill>
          <a:ln>
            <a:solidFill>
              <a:schemeClr val="tx1"/>
            </a:solidFill>
          </a:ln>
        </p:spPr>
        <p:txBody>
          <a:bodyPr wrap="square" rtlCol="0">
            <a:noAutofit/>
          </a:bodyPr>
          <a:p>
            <a:pPr algn="ctr">
              <a:lnSpc>
                <a:spcPct val="100000"/>
              </a:lnSpc>
            </a:pPr>
            <a:r>
              <a:rPr lang="zh-CN" altLang="en-US" sz="1600" b="1" dirty="0">
                <a:latin typeface="微软雅黑" panose="020B0503020204020204" pitchFamily="34" charset="-122"/>
                <a:ea typeface="微软雅黑" panose="020B0503020204020204" pitchFamily="34" charset="-122"/>
                <a:cs typeface="+mn-ea"/>
              </a:rPr>
              <a:t>安徽阜阳</a:t>
            </a:r>
            <a:endParaRPr lang="zh-CN" altLang="en-US" sz="1600" b="1" dirty="0">
              <a:latin typeface="微软雅黑" panose="020B0503020204020204" pitchFamily="34" charset="-122"/>
              <a:ea typeface="微软雅黑" panose="020B0503020204020204" pitchFamily="34" charset="-122"/>
              <a:cs typeface="+mn-ea"/>
            </a:endParaRPr>
          </a:p>
          <a:p>
            <a:pPr algn="ctr">
              <a:lnSpc>
                <a:spcPct val="100000"/>
              </a:lnSpc>
            </a:pPr>
            <a:endParaRPr lang="zh-CN" altLang="en-US" sz="1600" b="1" dirty="0">
              <a:latin typeface="微软雅黑" panose="020B0503020204020204" pitchFamily="34" charset="-122"/>
              <a:ea typeface="微软雅黑" panose="020B0503020204020204" pitchFamily="34"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5000"/>
    </mc:Choice>
    <mc:Fallback>
      <p:transition spd="slow" advClick="0" advTm="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商品资质（质检报告）</a:t>
            </a:r>
            <a:endParaRPr lang="zh-CN" altLang="en-US"/>
          </a:p>
        </p:txBody>
      </p:sp>
      <p:sp>
        <p:nvSpPr>
          <p:cNvPr id="3" name="内容占位符 2"/>
          <p:cNvSpPr>
            <a:spLocks noGrp="1"/>
          </p:cNvSpPr>
          <p:nvPr>
            <p:ph idx="1"/>
          </p:nvPr>
        </p:nvSpPr>
        <p:spPr/>
        <p:txBody>
          <a:bodyPr/>
          <a:p>
            <a:r>
              <a:rPr lang="zh-CN" altLang="en-US" sz="3600">
                <a:solidFill>
                  <a:srgbClr val="FF0000"/>
                </a:solidFill>
              </a:rPr>
              <a:t>未填完拒收</a:t>
            </a:r>
            <a:endParaRPr lang="zh-CN" altLang="en-US" sz="3600">
              <a:solidFill>
                <a:srgbClr val="FF0000"/>
              </a:solidFill>
            </a:endParaRPr>
          </a:p>
          <a:p>
            <a:r>
              <a:rPr lang="zh-CN" altLang="en-US" sz="3600">
                <a:solidFill>
                  <a:srgbClr val="FF0000"/>
                </a:solidFill>
              </a:rPr>
              <a:t>回传手卡时，将商家资质及货盘表同时回传，寄样时将手卡，货盘表，商品检验报告，商家资质一同发出，如收到样品未同步资料，将做出退回处理。</a:t>
            </a:r>
            <a:endParaRPr lang="zh-CN" altLang="en-US" sz="3600">
              <a:solidFill>
                <a:srgbClr val="FF0000"/>
              </a:solidFill>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PP_MARK_KEY" val="e4c8c17d-cbb6-40ab-83be-bad454300606"/>
  <p:tag name="COMMONDATA" val="eyJoZGlkIjoiNDA1ZDQ0YjgyY2JiZDc1YWJhODcwZmM3ODViZTQ0YmE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707</Words>
  <Application>WPS 演示</Application>
  <PresentationFormat>宽屏</PresentationFormat>
  <Paragraphs>64</Paragraphs>
  <Slides>2</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vt:i4>
      </vt:variant>
    </vt:vector>
  </HeadingPairs>
  <TitlesOfParts>
    <vt:vector size="11" baseType="lpstr">
      <vt:lpstr>Arial</vt:lpstr>
      <vt:lpstr>宋体</vt:lpstr>
      <vt:lpstr>Wingdings</vt:lpstr>
      <vt:lpstr>微软雅黑</vt:lpstr>
      <vt:lpstr>Wingdings</vt:lpstr>
      <vt:lpstr>Arial Unicode MS</vt:lpstr>
      <vt:lpstr>Calibri</vt:lpstr>
      <vt:lpstr>Times New Roman</vt:lpstr>
      <vt:lpstr>Office 主题​​</vt:lpstr>
      <vt:lpstr>PowerPoint 演示文稿</vt:lpstr>
      <vt:lpstr>商品资质（质检报告）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零</cp:lastModifiedBy>
  <cp:revision>198</cp:revision>
  <dcterms:created xsi:type="dcterms:W3CDTF">2019-06-19T02:08:00Z</dcterms:created>
  <dcterms:modified xsi:type="dcterms:W3CDTF">2023-03-14T09:54:35Z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3AB204F819A24EB7BAAB3653FEFD2B37</vt:lpwstr>
  </property>
</Properties>
</file>