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10" r:id="rId3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2" clrIdx="0"/>
  <p:cmAuthor id="2" name="作者" initials="作" lastIdx="0" clrIdx="1"/>
  <p:cmAuthor id="3" name="ywwl" initials="y" lastIdx="2" clrIdx="2"/>
  <p:cmAuthor id="4" name="王习习" initials="王" lastIdx="2" clrIdx="0"/>
  <p:cmAuthor id="0" name="yangzhenxuan" initials="yzx" lastIdx="1" clrIdx="0"/>
  <p:cmAuthor id="5" name="fafa" initials="f" lastIdx="2" clrIdx="1"/>
  <p:cmAuthor id="7" name="刘利娜" initials="刘" lastIdx="2" clrIdx="4"/>
  <p:cmAuthor id="6" name="EDZ" initials="E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62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64.xml"/><Relationship Id="rId7" Type="http://schemas.openxmlformats.org/officeDocument/2006/relationships/commentAuthors" Target="commentAuthors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0" y="1648460"/>
            <a:ext cx="7708265" cy="55352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>
              <a:lnSpc>
                <a:spcPct val="130000"/>
              </a:lnSpc>
            </a:pPr>
            <a:r>
              <a:rPr sz="1200" b="1" dirty="0">
                <a:latin typeface="+mn-ea"/>
                <a:cs typeface="+mn-ea"/>
                <a:sym typeface="+mn-ea"/>
              </a:rPr>
              <a:t>1.</a:t>
            </a:r>
            <a:r>
              <a:rPr lang="zh-CN" sz="1200" b="1" dirty="0">
                <a:latin typeface="+mn-ea"/>
                <a:cs typeface="+mn-ea"/>
                <a:sym typeface="+mn-ea"/>
              </a:rPr>
              <a:t>品牌名称：</a:t>
            </a:r>
            <a:r>
              <a:rPr lang="zh-CN" altLang="en-US" sz="1200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猴头菇黑芝麻核桃粉</a:t>
            </a:r>
            <a:endParaRPr lang="zh-CN" sz="1200" b="1" dirty="0">
              <a:latin typeface="+mn-ea"/>
              <a:cs typeface="+mn-ea"/>
              <a:sym typeface="+mn-ea"/>
            </a:endParaRPr>
          </a:p>
          <a:p>
            <a:pPr>
              <a:lnSpc>
                <a:spcPct val="130000"/>
              </a:lnSpc>
            </a:pPr>
            <a:r>
              <a:rPr sz="1200" b="1" dirty="0">
                <a:latin typeface="+mn-ea"/>
                <a:cs typeface="+mn-ea"/>
                <a:sym typeface="+mn-ea"/>
              </a:rPr>
              <a:t>2.</a:t>
            </a:r>
            <a:r>
              <a:rPr lang="zh-CN" sz="1200" b="1" dirty="0">
                <a:latin typeface="+mn-ea"/>
                <a:cs typeface="+mn-ea"/>
                <a:sym typeface="+mn-ea"/>
              </a:rPr>
              <a:t>产品规格：</a:t>
            </a:r>
            <a:r>
              <a:rPr lang="en-US" sz="1200" b="1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300g</a:t>
            </a:r>
            <a:r>
              <a:rPr lang="en-US" altLang="zh-CN" sz="1200" b="1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1200" b="1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桶</a:t>
            </a:r>
            <a:endParaRPr lang="zh-CN" sz="1200" b="1" dirty="0">
              <a:latin typeface="+mn-ea"/>
              <a:cs typeface="+mn-ea"/>
              <a:sym typeface="+mn-ea"/>
            </a:endParaRPr>
          </a:p>
          <a:p>
            <a:pPr algn="l">
              <a:lnSpc>
                <a:spcPct val="130000"/>
              </a:lnSpc>
            </a:pPr>
            <a:r>
              <a:rPr sz="1200" b="1" dirty="0">
                <a:latin typeface="+mn-ea"/>
                <a:cs typeface="+mn-ea"/>
                <a:sym typeface="+mn-ea"/>
              </a:rPr>
              <a:t>3.</a:t>
            </a:r>
            <a:r>
              <a:rPr lang="zh-CN" sz="1200" b="1" dirty="0">
                <a:latin typeface="+mn-ea"/>
                <a:cs typeface="+mn-ea"/>
                <a:sym typeface="+mn-ea"/>
              </a:rPr>
              <a:t>核心卖点：</a:t>
            </a:r>
            <a:endParaRPr lang="zh-CN" sz="1200" b="1" dirty="0">
              <a:latin typeface="+mn-ea"/>
              <a:cs typeface="+mn-ea"/>
              <a:sym typeface="+mn-ea"/>
            </a:endParaRPr>
          </a:p>
          <a:p>
            <a:pPr algn="l">
              <a:lnSpc>
                <a:spcPct val="130000"/>
              </a:lnSpc>
            </a:pPr>
            <a:r>
              <a:rPr lang="zh-CN" sz="1200" dirty="0">
                <a:latin typeface="+mn-ea"/>
                <a:cs typeface="+mn-ea"/>
                <a:sym typeface="+mn-ea"/>
              </a:rPr>
              <a:t>网红猴头菇黑芝麻核桃粉以黑养黑 一分钟带餐 科学搭配 无任何添加剂 科学食养 谷香四溢 </a:t>
            </a:r>
            <a:endParaRPr lang="zh-CN" sz="1200" dirty="0">
              <a:latin typeface="+mn-ea"/>
              <a:cs typeface="+mn-ea"/>
              <a:sym typeface="+mn-ea"/>
            </a:endParaRPr>
          </a:p>
          <a:p>
            <a:pPr algn="l">
              <a:lnSpc>
                <a:spcPct val="130000"/>
              </a:lnSpc>
            </a:pPr>
            <a:r>
              <a:rPr lang="zh-CN" sz="1200" dirty="0">
                <a:latin typeface="+mn-ea"/>
                <a:cs typeface="+mn-ea"/>
                <a:sym typeface="+mn-ea"/>
              </a:rPr>
              <a:t>选用的是上好的猴头菇精选的大黑色食材黑芝麻和四季新鲜的核桃 以及植物乳杆菌 </a:t>
            </a:r>
            <a:endParaRPr lang="zh-CN" sz="1200" dirty="0">
              <a:latin typeface="+mn-ea"/>
              <a:cs typeface="+mn-ea"/>
              <a:sym typeface="+mn-ea"/>
            </a:endParaRPr>
          </a:p>
          <a:p>
            <a:pPr algn="l">
              <a:lnSpc>
                <a:spcPct val="130000"/>
              </a:lnSpc>
            </a:pPr>
            <a:r>
              <a:rPr lang="zh-CN" sz="1200" dirty="0">
                <a:latin typeface="+mn-ea"/>
                <a:cs typeface="+mn-ea"/>
                <a:sym typeface="+mn-ea"/>
              </a:rPr>
              <a:t>让猴头菇黑芝麻核桃粉口感和营养都得到满足  只需一次颠覆你对黑芝麻核桃粉的认识 </a:t>
            </a:r>
            <a:endParaRPr lang="zh-CN" sz="1200" dirty="0">
              <a:solidFill>
                <a:schemeClr val="tx1"/>
              </a:solidFill>
              <a:latin typeface="+mn-ea"/>
              <a:cs typeface="+mn-ea"/>
              <a:sym typeface="+mn-ea"/>
            </a:endParaRPr>
          </a:p>
          <a:p>
            <a:pPr algn="l">
              <a:lnSpc>
                <a:spcPct val="130000"/>
              </a:lnSpc>
            </a:pPr>
            <a:r>
              <a:rPr lang="zh-CN" sz="1200" b="1" dirty="0">
                <a:latin typeface="+mn-ea"/>
                <a:cs typeface="+mn-ea"/>
                <a:sym typeface="+mn-ea"/>
              </a:rPr>
              <a:t>4.产品卖点：</a:t>
            </a:r>
            <a:endParaRPr lang="zh-CN" sz="1200" b="1" dirty="0">
              <a:latin typeface="+mn-ea"/>
              <a:cs typeface="+mn-ea"/>
              <a:sym typeface="+mn-ea"/>
            </a:endParaRPr>
          </a:p>
          <a:p>
            <a:pPr algn="l">
              <a:lnSpc>
                <a:spcPct val="130000"/>
              </a:lnSpc>
            </a:pPr>
            <a:r>
              <a:rPr lang="zh-CN" sz="1200" dirty="0">
                <a:latin typeface="+mn-ea"/>
                <a:cs typeface="+mn-ea"/>
                <a:sym typeface="+mn-ea"/>
              </a:rPr>
              <a:t>营养代餐 一天三餐都可以吃香而不腻 香浓好口感  吃的是健康 吃的是安心 吃的是幸福</a:t>
            </a:r>
            <a:endParaRPr lang="zh-CN" sz="1200" dirty="0">
              <a:latin typeface="+mn-ea"/>
              <a:cs typeface="+mn-ea"/>
              <a:sym typeface="+mn-ea"/>
            </a:endParaRPr>
          </a:p>
          <a:p>
            <a:pPr algn="l">
              <a:lnSpc>
                <a:spcPct val="130000"/>
              </a:lnSpc>
            </a:pPr>
            <a:r>
              <a:rPr lang="zh-CN" sz="1200" dirty="0">
                <a:latin typeface="+mn-ea"/>
                <a:cs typeface="+mn-ea"/>
                <a:sym typeface="+mn-ea"/>
              </a:rPr>
              <a:t>猴头菇黑芝麻核桃粉 可以长期喝 越喝你会发现你会爱上他</a:t>
            </a:r>
            <a:endParaRPr lang="zh-CN" sz="1200" dirty="0">
              <a:latin typeface="+mn-ea"/>
              <a:cs typeface="+mn-ea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zh-CN" sz="1200" b="1" dirty="0">
                <a:latin typeface="+mn-ea"/>
                <a:cs typeface="+mn-ea"/>
                <a:sym typeface="+mn-ea"/>
              </a:rPr>
              <a:t>5.价值渲染：</a:t>
            </a:r>
            <a:endParaRPr lang="zh-CN" sz="1200" b="1" dirty="0">
              <a:latin typeface="+mn-ea"/>
              <a:cs typeface="+mn-ea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zh-CN" sz="1200" dirty="0">
                <a:latin typeface="+mn-ea"/>
                <a:cs typeface="+mn-ea"/>
                <a:sym typeface="+mn-ea"/>
              </a:rPr>
              <a:t>不同的人在口味上存在差异 但是一份美食独特的味道总是能让人不约而同的爱上他的味道</a:t>
            </a:r>
            <a:endParaRPr lang="zh-CN" sz="1200" dirty="0">
              <a:latin typeface="+mn-ea"/>
              <a:cs typeface="+mn-ea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zh-CN" sz="1200" dirty="0">
                <a:latin typeface="+mn-ea"/>
                <a:cs typeface="+mn-ea"/>
                <a:sym typeface="+mn-ea"/>
              </a:rPr>
              <a:t>无论是送老人 送父母 还是送朋友你都可以选这独一无二的黑芝麻核桃粉</a:t>
            </a:r>
            <a:endParaRPr lang="zh-CN" sz="1200" dirty="0">
              <a:latin typeface="+mn-ea"/>
              <a:cs typeface="+mn-ea"/>
              <a:sym typeface="+mn-ea"/>
            </a:endParaRPr>
          </a:p>
          <a:p>
            <a:pPr>
              <a:lnSpc>
                <a:spcPct val="130000"/>
              </a:lnSpc>
            </a:pPr>
            <a:r>
              <a:rPr kumimoji="1" lang="en-US" altLang="zh-CN" sz="1200" b="1" dirty="0">
                <a:latin typeface="微软雅黑" panose="020B0503020204020204" pitchFamily="34" charset="-122"/>
                <a:sym typeface="+mn-ea"/>
              </a:rPr>
              <a:t>6.</a:t>
            </a:r>
            <a:r>
              <a:rPr kumimoji="1" lang="zh-CN" altLang="zh-CN" sz="1200" b="1" dirty="0">
                <a:latin typeface="微软雅黑" panose="020B0503020204020204" pitchFamily="34" charset="-122"/>
                <a:sym typeface="+mn-ea"/>
              </a:rPr>
              <a:t>使用方法：</a:t>
            </a:r>
            <a:r>
              <a:rPr kumimoji="1" lang="zh-CN" altLang="zh-CN" sz="1200" b="1" dirty="0">
                <a:latin typeface="微软雅黑" panose="020B0503020204020204" pitchFamily="34" charset="-122"/>
                <a:sym typeface="+mn-ea"/>
              </a:rPr>
              <a:t>100毫克（</a:t>
            </a:r>
            <a:r>
              <a:rPr kumimoji="1" lang="en-US" altLang="zh-CN" sz="1200" b="1" dirty="0">
                <a:latin typeface="微软雅黑" panose="020B0503020204020204" pitchFamily="34" charset="-122"/>
                <a:sym typeface="+mn-ea"/>
              </a:rPr>
              <a:t>mg</a:t>
            </a:r>
            <a:r>
              <a:rPr kumimoji="1" lang="zh-CN" altLang="zh-CN" sz="1200" b="1" dirty="0">
                <a:latin typeface="微软雅黑" panose="020B0503020204020204" pitchFamily="34" charset="-122"/>
                <a:sym typeface="+mn-ea"/>
              </a:rPr>
              <a:t>）温开水搅拌均匀后即可使用</a:t>
            </a:r>
            <a:endParaRPr kumimoji="1" lang="zh-CN" altLang="zh-CN" sz="1200" b="1" dirty="0">
              <a:latin typeface="微软雅黑" panose="020B0503020204020204" pitchFamily="3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1200" b="1" dirty="0">
                <a:latin typeface="+mn-ea"/>
                <a:cs typeface="+mn-ea"/>
                <a:sym typeface="+mn-ea"/>
              </a:rPr>
              <a:t>7.</a:t>
            </a:r>
            <a:r>
              <a:rPr lang="zh-CN" altLang="en-US" sz="1200" b="1" dirty="0">
                <a:latin typeface="+mn-ea"/>
                <a:cs typeface="+mn-ea"/>
                <a:sym typeface="+mn-ea"/>
              </a:rPr>
              <a:t>储藏方法：密封 避光 阴凉干燥处</a:t>
            </a:r>
            <a:endParaRPr lang="zh-CN" altLang="en-US" sz="1200" b="1" dirty="0">
              <a:latin typeface="+mn-ea"/>
              <a:cs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1200" b="1" dirty="0">
                <a:latin typeface="+mn-ea"/>
                <a:cs typeface="+mn-ea"/>
                <a:sym typeface="+mn-ea"/>
              </a:rPr>
              <a:t>8.</a:t>
            </a:r>
            <a:r>
              <a:rPr lang="zh-CN" altLang="en-US" sz="1200" b="1" dirty="0">
                <a:latin typeface="+mn-ea"/>
                <a:cs typeface="+mn-ea"/>
                <a:sym typeface="+mn-ea"/>
              </a:rPr>
              <a:t>适用人群：</a:t>
            </a:r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肠道不好 上班族 减肥的人群 小孩 老人</a:t>
            </a:r>
            <a:endParaRPr lang="zh-CN" altLang="en-US" sz="12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1200" b="1">
                <a:sym typeface="+mn-ea"/>
              </a:rPr>
              <a:t>9.</a:t>
            </a:r>
            <a:r>
              <a:rPr lang="zh-CN" altLang="zh-CN" sz="1200" b="1">
                <a:sym typeface="+mn-ea"/>
              </a:rPr>
              <a:t>哪个主播卖过：</a:t>
            </a:r>
            <a:endParaRPr lang="zh-CN" altLang="en-US" sz="12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12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10.</a:t>
            </a:r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生产日期及保质期：</a:t>
            </a:r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最新生产日期</a:t>
            </a:r>
            <a:r>
              <a:rPr lang="en-US" altLang="zh-CN" sz="12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     </a:t>
            </a:r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保质期</a:t>
            </a:r>
            <a:r>
              <a:rPr lang="en-US" altLang="zh-CN" sz="12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24</a:t>
            </a:r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个月</a:t>
            </a:r>
            <a:endParaRPr lang="zh-CN" altLang="en-US" sz="12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12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11.</a:t>
            </a:r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是否可做实验</a:t>
            </a:r>
            <a:r>
              <a:rPr lang="en-US" altLang="zh-CN" sz="12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(</a:t>
            </a:r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举例）：否</a:t>
            </a:r>
            <a:endParaRPr lang="zh-CN" altLang="en-US" sz="12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12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12.</a:t>
            </a:r>
            <a:r>
              <a:rPr kumimoji="1" lang="zh-CN" sz="1200" b="1" dirty="0">
                <a:latin typeface="微软雅黑" panose="020B0503020204020204" pitchFamily="34" charset="-122"/>
                <a:sym typeface="+mn-ea"/>
              </a:rPr>
              <a:t>产品售后优势</a:t>
            </a:r>
            <a:r>
              <a:rPr kumimoji="1" lang="en-US" altLang="zh-CN" sz="1200" b="1" dirty="0">
                <a:latin typeface="微软雅黑" panose="020B0503020204020204" pitchFamily="34" charset="-122"/>
                <a:sym typeface="+mn-ea"/>
              </a:rPr>
              <a:t>/</a:t>
            </a:r>
            <a:r>
              <a:rPr kumimoji="1" lang="zh-CN" altLang="en-US" sz="1200" b="1" dirty="0">
                <a:latin typeface="微软雅黑" panose="020B0503020204020204" pitchFamily="34" charset="-122"/>
                <a:sym typeface="+mn-ea"/>
              </a:rPr>
              <a:t>方式：</a:t>
            </a:r>
            <a:r>
              <a:rPr kumimoji="1" lang="en-US" altLang="zh-CN" sz="1200" b="1" dirty="0">
                <a:latin typeface="微软雅黑" panose="020B0503020204020204" pitchFamily="34" charset="-122"/>
                <a:sym typeface="+mn-ea"/>
              </a:rPr>
              <a:t>7</a:t>
            </a:r>
            <a:r>
              <a:rPr kumimoji="1" lang="zh-CN" altLang="en-US" sz="1200" b="1" dirty="0">
                <a:latin typeface="微软雅黑" panose="020B0503020204020204" pitchFamily="34" charset="-122"/>
                <a:sym typeface="+mn-ea"/>
              </a:rPr>
              <a:t>天无理由退货</a:t>
            </a:r>
            <a:endParaRPr kumimoji="1" lang="zh-CN" altLang="en-US" sz="1200" b="1" dirty="0">
              <a:latin typeface="微软雅黑" panose="020B0503020204020204" pitchFamily="3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1200" b="1" dirty="0">
                <a:latin typeface="+mn-ea"/>
                <a:cs typeface="+mn-ea"/>
                <a:sym typeface="+mn-ea"/>
              </a:rPr>
              <a:t>13.</a:t>
            </a:r>
            <a:r>
              <a:rPr lang="zh-CN" altLang="en-US" sz="1200" b="1" dirty="0">
                <a:latin typeface="+mn-ea"/>
                <a:cs typeface="+mn-ea"/>
                <a:sym typeface="+mn-ea"/>
              </a:rPr>
              <a:t>对比同品类产品优势在哪：</a:t>
            </a:r>
            <a:r>
              <a:rPr lang="zh-CN" altLang="en-US" sz="1200" b="1" dirty="0">
                <a:latin typeface="+mn-ea"/>
                <a:cs typeface="+mn-ea"/>
                <a:sym typeface="+mn-ea"/>
              </a:rPr>
              <a:t>破价</a:t>
            </a:r>
            <a:endParaRPr kumimoji="1" lang="zh-CN" sz="1200" b="1" dirty="0">
              <a:solidFill>
                <a:srgbClr val="FF0000"/>
              </a:solidFill>
              <a:latin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kumimoji="1" lang="en-US" altLang="zh-CN" sz="1200" b="1" dirty="0">
                <a:latin typeface="微软雅黑" panose="020B0503020204020204" pitchFamily="34" charset="-122"/>
                <a:sym typeface="+mn-ea"/>
              </a:rPr>
              <a:t>14.</a:t>
            </a:r>
            <a:r>
              <a:rPr kumimoji="1" lang="zh-CN" altLang="en-US" sz="1200" b="1" dirty="0">
                <a:latin typeface="微软雅黑" panose="020B0503020204020204" pitchFamily="34" charset="-122"/>
                <a:sym typeface="+mn-ea"/>
              </a:rPr>
              <a:t>预计库存</a:t>
            </a:r>
            <a:r>
              <a:rPr lang="en-US" altLang="zh-CN" sz="1200" b="1">
                <a:sym typeface="+mn-ea"/>
              </a:rPr>
              <a:t>3</a:t>
            </a:r>
            <a:r>
              <a:rPr lang="zh-CN" altLang="en-US" sz="1200" b="1">
                <a:sym typeface="+mn-ea"/>
              </a:rPr>
              <a:t>天</a:t>
            </a:r>
            <a:r>
              <a:rPr lang="en-US" altLang="zh-CN" sz="1200" b="1">
                <a:sym typeface="+mn-ea"/>
              </a:rPr>
              <a:t>/5</a:t>
            </a:r>
            <a:r>
              <a:rPr lang="zh-CN" altLang="en-US" sz="1200" b="1">
                <a:sym typeface="+mn-ea"/>
              </a:rPr>
              <a:t>天</a:t>
            </a:r>
            <a:r>
              <a:rPr lang="en-US" altLang="zh-CN" sz="1200" b="1">
                <a:sym typeface="+mn-ea"/>
              </a:rPr>
              <a:t>/7</a:t>
            </a:r>
            <a:r>
              <a:rPr lang="zh-CN" altLang="zh-CN" sz="1200" b="1">
                <a:sym typeface="+mn-ea"/>
              </a:rPr>
              <a:t>天发多少：</a:t>
            </a:r>
            <a:r>
              <a:rPr lang="en-US" altLang="zh-CN" sz="1200" b="1">
                <a:sym typeface="+mn-ea"/>
              </a:rPr>
              <a:t>3</a:t>
            </a:r>
            <a:r>
              <a:rPr lang="zh-CN" altLang="en-US" sz="1200" b="1">
                <a:sym typeface="+mn-ea"/>
              </a:rPr>
              <a:t>天</a:t>
            </a:r>
            <a:r>
              <a:rPr lang="en-US" altLang="zh-CN" sz="1200" b="1">
                <a:sym typeface="+mn-ea"/>
              </a:rPr>
              <a:t>5000</a:t>
            </a:r>
            <a:r>
              <a:rPr lang="zh-CN" altLang="en-US" sz="1200" b="1">
                <a:sym typeface="+mn-ea"/>
              </a:rPr>
              <a:t>单</a:t>
            </a:r>
            <a:r>
              <a:rPr lang="en-US" altLang="zh-CN" sz="1200" b="1">
                <a:sym typeface="+mn-ea"/>
              </a:rPr>
              <a:t>   5</a:t>
            </a:r>
            <a:r>
              <a:rPr lang="zh-CN" altLang="en-US" sz="1200" b="1">
                <a:sym typeface="+mn-ea"/>
              </a:rPr>
              <a:t>天</a:t>
            </a:r>
            <a:r>
              <a:rPr lang="en-US" altLang="zh-CN" sz="1200" b="1">
                <a:sym typeface="+mn-ea"/>
              </a:rPr>
              <a:t>7000</a:t>
            </a:r>
            <a:r>
              <a:rPr lang="zh-CN" altLang="en-US" sz="1200" b="1">
                <a:sym typeface="+mn-ea"/>
              </a:rPr>
              <a:t>单</a:t>
            </a:r>
            <a:r>
              <a:rPr lang="en-US" altLang="zh-CN" sz="1200" b="1">
                <a:sym typeface="+mn-ea"/>
              </a:rPr>
              <a:t>  7</a:t>
            </a:r>
            <a:r>
              <a:rPr lang="zh-CN" altLang="en-US" sz="1200" b="1">
                <a:sym typeface="+mn-ea"/>
              </a:rPr>
              <a:t>天</a:t>
            </a:r>
            <a:r>
              <a:rPr lang="en-US" altLang="zh-CN" sz="1200" b="1">
                <a:sym typeface="+mn-ea"/>
              </a:rPr>
              <a:t>10000</a:t>
            </a:r>
            <a:r>
              <a:rPr lang="zh-CN" altLang="en-US" sz="1200" b="1">
                <a:sym typeface="+mn-ea"/>
              </a:rPr>
              <a:t>单</a:t>
            </a:r>
            <a:endParaRPr lang="zh-CN" altLang="en-US" sz="12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1200" b="1" dirty="0">
                <a:latin typeface="+mn-ea"/>
                <a:cs typeface="+mn-ea"/>
                <a:sym typeface="+mn-ea"/>
              </a:rPr>
              <a:t>15.</a:t>
            </a:r>
            <a:r>
              <a:rPr lang="zh-CN" altLang="en-US" sz="1200" b="1" dirty="0">
                <a:latin typeface="+mn-ea"/>
                <a:cs typeface="+mn-ea"/>
                <a:sym typeface="+mn-ea"/>
              </a:rPr>
              <a:t>是否赠送小样产品？</a:t>
            </a:r>
            <a:r>
              <a:rPr lang="en-US" altLang="zh-CN" sz="1200" b="1" dirty="0">
                <a:latin typeface="+mn-ea"/>
                <a:cs typeface="+mn-ea"/>
                <a:sym typeface="+mn-ea"/>
              </a:rPr>
              <a:t>1000</a:t>
            </a:r>
            <a:r>
              <a:rPr lang="zh-CN" altLang="en-US" sz="1200" b="1" dirty="0">
                <a:latin typeface="+mn-ea"/>
                <a:cs typeface="+mn-ea"/>
                <a:sym typeface="+mn-ea"/>
              </a:rPr>
              <a:t>单以上</a:t>
            </a:r>
            <a:r>
              <a:rPr lang="en-US" altLang="zh-CN" sz="1200" b="1" dirty="0">
                <a:latin typeface="+mn-ea"/>
                <a:cs typeface="+mn-ea"/>
                <a:sym typeface="+mn-ea"/>
              </a:rPr>
              <a:t>(</a:t>
            </a:r>
            <a:r>
              <a:rPr lang="zh-CN" altLang="en-US" sz="1200" b="1" dirty="0">
                <a:latin typeface="+mn-ea"/>
                <a:cs typeface="+mn-ea"/>
                <a:sym typeface="+mn-ea"/>
              </a:rPr>
              <a:t>预热作用）：否</a:t>
            </a:r>
            <a:endParaRPr lang="zh-CN" altLang="en-US" sz="1200" b="1" dirty="0">
              <a:latin typeface="+mn-ea"/>
              <a:cs typeface="+mn-ea"/>
              <a:sym typeface="+mn-ea"/>
            </a:endParaRPr>
          </a:p>
          <a:p>
            <a:pPr>
              <a:lnSpc>
                <a:spcPct val="130000"/>
              </a:lnSpc>
            </a:pPr>
            <a:endParaRPr kumimoji="1" lang="zh-CN" altLang="en-US" sz="1200" b="1" dirty="0">
              <a:latin typeface="+mn-ea"/>
              <a:cs typeface="+mn-ea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288665" y="21590"/>
            <a:ext cx="1225550" cy="33718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产品名称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23620" y="451485"/>
            <a:ext cx="2264410" cy="3371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altLang="zh-CN" sz="1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  <a:r>
              <a:t>15043448687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277870" y="450850"/>
            <a:ext cx="1236345" cy="33718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日常价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041515" y="-635"/>
            <a:ext cx="1123950" cy="32766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库存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023620" y="880110"/>
            <a:ext cx="2265045" cy="3371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5.0</a:t>
            </a:r>
            <a:endPara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288665" y="1308100"/>
            <a:ext cx="1240155" cy="3371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服务推广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费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519930" y="1311275"/>
            <a:ext cx="2506980" cy="3371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40%</a:t>
            </a:r>
            <a:endParaRPr lang="en-US" altLang="zh-CN" sz="1600" b="1" dirty="0" smtClean="0"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292475" y="879475"/>
            <a:ext cx="1225550" cy="33718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直播到手价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445" y="-5715"/>
            <a:ext cx="1019175" cy="33718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商家名称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019810" y="13335"/>
            <a:ext cx="2268855" cy="327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pPr algn="ctr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福鹿通</a:t>
            </a:r>
            <a:endPara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042785" y="451485"/>
            <a:ext cx="1122680" cy="33718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发货时效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7042785" y="875030"/>
            <a:ext cx="1123950" cy="33718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发货快递</a:t>
            </a:r>
            <a:endParaRPr kumimoji="1" lang="zh-CN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ea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4528820" y="881380"/>
            <a:ext cx="2499995" cy="3371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sz="1600" b="1" smtClean="0">
                <a:ln>
                  <a:noFill/>
                </a:ln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79</a:t>
            </a:r>
            <a:r>
              <a:rPr lang="zh-CN" altLang="en-US" sz="1600" b="1" smtClean="0">
                <a:ln>
                  <a:noFill/>
                </a:ln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拍一发六</a:t>
            </a:r>
            <a:endPara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8175625" y="894715"/>
            <a:ext cx="1558925" cy="3340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三通一达顺丰邮政</a:t>
            </a:r>
            <a:endParaRPr lang="zh-CN" altLang="en-US" sz="12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0" y="451485"/>
            <a:ext cx="1019175" cy="33718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联系方式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525010" y="-5080"/>
            <a:ext cx="2505710" cy="3371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>
              <a:buNone/>
            </a:pP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猴头菇黑芝麻核桃粉</a:t>
            </a:r>
            <a:endPara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0" y="880110"/>
            <a:ext cx="1019810" cy="33718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小店评分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521200" y="451485"/>
            <a:ext cx="2518410" cy="3371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 sz="16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78</a:t>
            </a:r>
            <a:r>
              <a:rPr lang="en-US" altLang="zh-CN" sz="16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/</a:t>
            </a:r>
            <a:r>
              <a:rPr lang="zh-CN" altLang="en-US" sz="1600" b="1" smtClean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  <a:sym typeface="+mn-ea"/>
              </a:rPr>
              <a:t>桶</a:t>
            </a:r>
            <a:endParaRPr lang="en-US" altLang="zh-CN" sz="1600" b="1" dirty="0">
              <a:solidFill>
                <a:srgbClr val="FF0000"/>
              </a:solidFill>
              <a:latin typeface="+mj-ea"/>
              <a:ea typeface="+mj-ea"/>
              <a:cs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8174990" y="451485"/>
            <a:ext cx="1558925" cy="3371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smtClean="0">
                <a:ln>
                  <a:noFill/>
                </a:ln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24</a:t>
            </a:r>
            <a:r>
              <a:rPr lang="zh-CN" altLang="en-US" sz="1600" b="1" smtClean="0">
                <a:ln>
                  <a:noFill/>
                </a:ln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小时</a:t>
            </a:r>
            <a:endPara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8176895" y="8255"/>
            <a:ext cx="1558290" cy="3181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altLang="zh-CN" sz="1600" b="1" smtClean="0">
                <a:ln>
                  <a:noFill/>
                </a:ln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500000</a:t>
            </a:r>
            <a:r>
              <a:rPr lang="zh-CN" altLang="en-US" sz="1600" b="1" smtClean="0">
                <a:ln>
                  <a:noFill/>
                </a:ln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个</a:t>
            </a:r>
            <a:endPara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041515" y="1298575"/>
            <a:ext cx="1133475" cy="33718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发货地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176895" y="1297940"/>
            <a:ext cx="1558925" cy="3340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pPr algn="ctr">
              <a:lnSpc>
                <a:spcPct val="10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安徽阜阳</a:t>
            </a:r>
            <a:endPara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9733915" y="4445"/>
            <a:ext cx="2456180" cy="340995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推荐理由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algn="ctr"/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9742805" y="451485"/>
            <a:ext cx="2447925" cy="11842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香儿不腻 口感好营养丰富可代餐</a:t>
            </a:r>
            <a:endParaRPr lang="en-US" altLang="zh-CN" sz="14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4445" y="1285875"/>
            <a:ext cx="1019810" cy="34417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对接商务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1027430" y="1295400"/>
            <a:ext cx="2265045" cy="3295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pPr algn="ctr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峰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/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/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pic>
        <p:nvPicPr>
          <p:cNvPr id="28" name="图片 2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7708900" y="1949450"/>
            <a:ext cx="4483100" cy="45643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PP_MARK_KEY" val="e4c8c17d-cbb6-40ab-83be-bad454300606"/>
  <p:tag name="COMMONDATA" val="eyJoZGlkIjoiNDA1ZDQ0YjgyY2JiZDc1YWJhODcwZmM3ODViZTQ0YmE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661</Words>
  <Application>WPS 演示</Application>
  <PresentationFormat>宽屏</PresentationFormat>
  <Paragraphs>75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等线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零</cp:lastModifiedBy>
  <cp:revision>194</cp:revision>
  <dcterms:created xsi:type="dcterms:W3CDTF">2019-06-19T02:08:00Z</dcterms:created>
  <dcterms:modified xsi:type="dcterms:W3CDTF">2023-03-27T13:59:53Z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B2F14CBCD1D64D738A03DF0B0784ECAE</vt:lpwstr>
  </property>
</Properties>
</file>