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7" r:id="rId3"/>
    <p:sldId id="258" r:id="rId4"/>
    <p:sldId id="268" r:id="rId5"/>
    <p:sldId id="277" r:id="rId6"/>
    <p:sldId id="279" r:id="rId7"/>
    <p:sldId id="270" r:id="rId8"/>
    <p:sldId id="271" r:id="rId9"/>
    <p:sldId id="274" r:id="rId10"/>
    <p:sldId id="260" r:id="rId11"/>
    <p:sldId id="261" r:id="rId12"/>
    <p:sldId id="275" r:id="rId13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8" userDrawn="1">
          <p15:clr>
            <a:srgbClr val="A4A3A4"/>
          </p15:clr>
        </p15:guide>
        <p15:guide id="2" pos="38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刘利娜" initials="刘" lastIdx="2" clrIdx="4"/>
  <p:cmAuthor id="1" name="Administrator" initials="A" lastIdx="2" clrIdx="0"/>
  <p:cmAuthor id="8" name="EDZ" initials="E" lastIdx="1" clrIdx="5"/>
  <p:cmAuthor id="2" name="作者" initials="作" lastIdx="0" clrIdx="1"/>
  <p:cmAuthor id="3" name="ywwl" initials="y" lastIdx="2" clrIdx="2"/>
  <p:cmAuthor id="4" name="王习习" initials="王" lastIdx="2" clrIdx="0"/>
  <p:cmAuthor id="5" name="yangzhenxuan" initials="yzx" lastIdx="1" clrIdx="0"/>
  <p:cmAuthor id="6" name="fafa" initials="f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0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-354" y="-96"/>
      </p:cViewPr>
      <p:guideLst>
        <p:guide orient="horz" pos="2148"/>
        <p:guide pos="386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34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5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5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75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5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5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048582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048583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4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585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21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2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48723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06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07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48708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1048709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1048711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048712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13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14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048725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1048726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27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8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9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1048730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048731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732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33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4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5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1048736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1048737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048738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1048739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048740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41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42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048702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03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04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3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44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45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1048747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1048748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48749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750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1048751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1048716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71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1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1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93.xml"/><Relationship Id="rId8" Type="http://schemas.openxmlformats.org/officeDocument/2006/relationships/tags" Target="../tags/tag292.xml"/><Relationship Id="rId7" Type="http://schemas.openxmlformats.org/officeDocument/2006/relationships/tags" Target="../tags/tag291.xml"/><Relationship Id="rId6" Type="http://schemas.openxmlformats.org/officeDocument/2006/relationships/tags" Target="../tags/tag290.xml"/><Relationship Id="rId5" Type="http://schemas.openxmlformats.org/officeDocument/2006/relationships/tags" Target="../tags/tag289.xml"/><Relationship Id="rId4" Type="http://schemas.openxmlformats.org/officeDocument/2006/relationships/tags" Target="../tags/tag288.xml"/><Relationship Id="rId3" Type="http://schemas.openxmlformats.org/officeDocument/2006/relationships/tags" Target="../tags/tag287.xml"/><Relationship Id="rId29" Type="http://schemas.openxmlformats.org/officeDocument/2006/relationships/slideLayout" Target="../slideLayouts/slideLayout1.xml"/><Relationship Id="rId28" Type="http://schemas.openxmlformats.org/officeDocument/2006/relationships/tags" Target="../tags/tag312.xml"/><Relationship Id="rId27" Type="http://schemas.openxmlformats.org/officeDocument/2006/relationships/tags" Target="../tags/tag311.xml"/><Relationship Id="rId26" Type="http://schemas.openxmlformats.org/officeDocument/2006/relationships/tags" Target="../tags/tag310.xml"/><Relationship Id="rId25" Type="http://schemas.openxmlformats.org/officeDocument/2006/relationships/tags" Target="../tags/tag309.xml"/><Relationship Id="rId24" Type="http://schemas.openxmlformats.org/officeDocument/2006/relationships/tags" Target="../tags/tag308.xml"/><Relationship Id="rId23" Type="http://schemas.openxmlformats.org/officeDocument/2006/relationships/tags" Target="../tags/tag307.xml"/><Relationship Id="rId22" Type="http://schemas.openxmlformats.org/officeDocument/2006/relationships/tags" Target="../tags/tag306.xml"/><Relationship Id="rId21" Type="http://schemas.openxmlformats.org/officeDocument/2006/relationships/tags" Target="../tags/tag305.xml"/><Relationship Id="rId20" Type="http://schemas.openxmlformats.org/officeDocument/2006/relationships/tags" Target="../tags/tag304.xml"/><Relationship Id="rId2" Type="http://schemas.openxmlformats.org/officeDocument/2006/relationships/tags" Target="../tags/tag286.xml"/><Relationship Id="rId19" Type="http://schemas.openxmlformats.org/officeDocument/2006/relationships/tags" Target="../tags/tag303.xml"/><Relationship Id="rId18" Type="http://schemas.openxmlformats.org/officeDocument/2006/relationships/tags" Target="../tags/tag302.xml"/><Relationship Id="rId17" Type="http://schemas.openxmlformats.org/officeDocument/2006/relationships/tags" Target="../tags/tag301.xml"/><Relationship Id="rId16" Type="http://schemas.openxmlformats.org/officeDocument/2006/relationships/tags" Target="../tags/tag300.xml"/><Relationship Id="rId15" Type="http://schemas.openxmlformats.org/officeDocument/2006/relationships/tags" Target="../tags/tag299.xml"/><Relationship Id="rId14" Type="http://schemas.openxmlformats.org/officeDocument/2006/relationships/tags" Target="../tags/tag298.xml"/><Relationship Id="rId13" Type="http://schemas.openxmlformats.org/officeDocument/2006/relationships/tags" Target="../tags/tag297.xml"/><Relationship Id="rId12" Type="http://schemas.openxmlformats.org/officeDocument/2006/relationships/tags" Target="../tags/tag296.xml"/><Relationship Id="rId11" Type="http://schemas.openxmlformats.org/officeDocument/2006/relationships/tags" Target="../tags/tag295.xml"/><Relationship Id="rId10" Type="http://schemas.openxmlformats.org/officeDocument/2006/relationships/tags" Target="../tags/tag294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21.xml"/><Relationship Id="rId8" Type="http://schemas.openxmlformats.org/officeDocument/2006/relationships/tags" Target="../tags/tag320.xml"/><Relationship Id="rId7" Type="http://schemas.openxmlformats.org/officeDocument/2006/relationships/tags" Target="../tags/tag319.xml"/><Relationship Id="rId6" Type="http://schemas.openxmlformats.org/officeDocument/2006/relationships/tags" Target="../tags/tag318.xml"/><Relationship Id="rId5" Type="http://schemas.openxmlformats.org/officeDocument/2006/relationships/tags" Target="../tags/tag317.xml"/><Relationship Id="rId4" Type="http://schemas.openxmlformats.org/officeDocument/2006/relationships/tags" Target="../tags/tag316.xml"/><Relationship Id="rId30" Type="http://schemas.openxmlformats.org/officeDocument/2006/relationships/slideLayout" Target="../slideLayouts/slideLayout1.xml"/><Relationship Id="rId3" Type="http://schemas.openxmlformats.org/officeDocument/2006/relationships/tags" Target="../tags/tag315.xml"/><Relationship Id="rId29" Type="http://schemas.openxmlformats.org/officeDocument/2006/relationships/image" Target="../media/image11.jpeg"/><Relationship Id="rId28" Type="http://schemas.openxmlformats.org/officeDocument/2006/relationships/tags" Target="../tags/tag340.xml"/><Relationship Id="rId27" Type="http://schemas.openxmlformats.org/officeDocument/2006/relationships/tags" Target="../tags/tag339.xml"/><Relationship Id="rId26" Type="http://schemas.openxmlformats.org/officeDocument/2006/relationships/tags" Target="../tags/tag338.xml"/><Relationship Id="rId25" Type="http://schemas.openxmlformats.org/officeDocument/2006/relationships/tags" Target="../tags/tag337.xml"/><Relationship Id="rId24" Type="http://schemas.openxmlformats.org/officeDocument/2006/relationships/tags" Target="../tags/tag336.xml"/><Relationship Id="rId23" Type="http://schemas.openxmlformats.org/officeDocument/2006/relationships/tags" Target="../tags/tag335.xml"/><Relationship Id="rId22" Type="http://schemas.openxmlformats.org/officeDocument/2006/relationships/tags" Target="../tags/tag334.xml"/><Relationship Id="rId21" Type="http://schemas.openxmlformats.org/officeDocument/2006/relationships/tags" Target="../tags/tag333.xml"/><Relationship Id="rId20" Type="http://schemas.openxmlformats.org/officeDocument/2006/relationships/tags" Target="../tags/tag332.xml"/><Relationship Id="rId2" Type="http://schemas.openxmlformats.org/officeDocument/2006/relationships/tags" Target="../tags/tag314.xml"/><Relationship Id="rId19" Type="http://schemas.openxmlformats.org/officeDocument/2006/relationships/tags" Target="../tags/tag331.xml"/><Relationship Id="rId18" Type="http://schemas.openxmlformats.org/officeDocument/2006/relationships/tags" Target="../tags/tag330.xml"/><Relationship Id="rId17" Type="http://schemas.openxmlformats.org/officeDocument/2006/relationships/tags" Target="../tags/tag329.xml"/><Relationship Id="rId16" Type="http://schemas.openxmlformats.org/officeDocument/2006/relationships/tags" Target="../tags/tag328.xml"/><Relationship Id="rId15" Type="http://schemas.openxmlformats.org/officeDocument/2006/relationships/tags" Target="../tags/tag327.xml"/><Relationship Id="rId14" Type="http://schemas.openxmlformats.org/officeDocument/2006/relationships/tags" Target="../tags/tag326.xml"/><Relationship Id="rId13" Type="http://schemas.openxmlformats.org/officeDocument/2006/relationships/tags" Target="../tags/tag325.xml"/><Relationship Id="rId12" Type="http://schemas.openxmlformats.org/officeDocument/2006/relationships/tags" Target="../tags/tag324.xml"/><Relationship Id="rId11" Type="http://schemas.openxmlformats.org/officeDocument/2006/relationships/tags" Target="../tags/tag323.xml"/><Relationship Id="rId10" Type="http://schemas.openxmlformats.org/officeDocument/2006/relationships/tags" Target="../tags/tag322.xml"/><Relationship Id="rId1" Type="http://schemas.openxmlformats.org/officeDocument/2006/relationships/tags" Target="../tags/tag31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9" Type="http://schemas.openxmlformats.org/officeDocument/2006/relationships/slideLayout" Target="../slideLayouts/slideLayout1.xml"/><Relationship Id="rId28" Type="http://schemas.openxmlformats.org/officeDocument/2006/relationships/tags" Target="../tags/tag93.xml"/><Relationship Id="rId27" Type="http://schemas.openxmlformats.org/officeDocument/2006/relationships/image" Target="../media/image2.jpeg"/><Relationship Id="rId26" Type="http://schemas.openxmlformats.org/officeDocument/2006/relationships/tags" Target="../tags/tag92.xml"/><Relationship Id="rId25" Type="http://schemas.openxmlformats.org/officeDocument/2006/relationships/tags" Target="../tags/tag91.xml"/><Relationship Id="rId24" Type="http://schemas.openxmlformats.org/officeDocument/2006/relationships/tags" Target="../tags/tag90.xml"/><Relationship Id="rId23" Type="http://schemas.openxmlformats.org/officeDocument/2006/relationships/tags" Target="../tags/tag89.xml"/><Relationship Id="rId22" Type="http://schemas.openxmlformats.org/officeDocument/2006/relationships/tags" Target="../tags/tag88.xml"/><Relationship Id="rId21" Type="http://schemas.openxmlformats.org/officeDocument/2006/relationships/tags" Target="../tags/tag87.xml"/><Relationship Id="rId20" Type="http://schemas.openxmlformats.org/officeDocument/2006/relationships/tags" Target="../tags/tag86.xml"/><Relationship Id="rId2" Type="http://schemas.openxmlformats.org/officeDocument/2006/relationships/tags" Target="../tags/tag68.xml"/><Relationship Id="rId19" Type="http://schemas.openxmlformats.org/officeDocument/2006/relationships/tags" Target="../tags/tag85.xml"/><Relationship Id="rId18" Type="http://schemas.openxmlformats.org/officeDocument/2006/relationships/tags" Target="../tags/tag84.xml"/><Relationship Id="rId17" Type="http://schemas.openxmlformats.org/officeDocument/2006/relationships/tags" Target="../tags/tag83.xml"/><Relationship Id="rId16" Type="http://schemas.openxmlformats.org/officeDocument/2006/relationships/tags" Target="../tags/tag82.xml"/><Relationship Id="rId15" Type="http://schemas.openxmlformats.org/officeDocument/2006/relationships/tags" Target="../tags/tag81.xml"/><Relationship Id="rId14" Type="http://schemas.openxmlformats.org/officeDocument/2006/relationships/tags" Target="../tags/tag80.xml"/><Relationship Id="rId13" Type="http://schemas.openxmlformats.org/officeDocument/2006/relationships/tags" Target="../tags/tag79.xml"/><Relationship Id="rId12" Type="http://schemas.openxmlformats.org/officeDocument/2006/relationships/tags" Target="../tags/tag78.xml"/><Relationship Id="rId11" Type="http://schemas.openxmlformats.org/officeDocument/2006/relationships/tags" Target="../tags/tag77.xml"/><Relationship Id="rId10" Type="http://schemas.openxmlformats.org/officeDocument/2006/relationships/tags" Target="../tags/tag76.xml"/><Relationship Id="rId1" Type="http://schemas.openxmlformats.org/officeDocument/2006/relationships/tags" Target="../tags/tag6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9" Type="http://schemas.openxmlformats.org/officeDocument/2006/relationships/slideLayout" Target="../slideLayouts/slideLayout1.xml"/><Relationship Id="rId28" Type="http://schemas.openxmlformats.org/officeDocument/2006/relationships/tags" Target="../tags/tag120.xml"/><Relationship Id="rId27" Type="http://schemas.openxmlformats.org/officeDocument/2006/relationships/tags" Target="../tags/tag119.xml"/><Relationship Id="rId26" Type="http://schemas.openxmlformats.org/officeDocument/2006/relationships/tags" Target="../tags/tag118.xml"/><Relationship Id="rId25" Type="http://schemas.openxmlformats.org/officeDocument/2006/relationships/tags" Target="../tags/tag117.xml"/><Relationship Id="rId24" Type="http://schemas.openxmlformats.org/officeDocument/2006/relationships/tags" Target="../tags/tag116.xml"/><Relationship Id="rId23" Type="http://schemas.openxmlformats.org/officeDocument/2006/relationships/tags" Target="../tags/tag115.xml"/><Relationship Id="rId22" Type="http://schemas.openxmlformats.org/officeDocument/2006/relationships/tags" Target="../tags/tag114.xml"/><Relationship Id="rId21" Type="http://schemas.openxmlformats.org/officeDocument/2006/relationships/tags" Target="../tags/tag113.xml"/><Relationship Id="rId20" Type="http://schemas.openxmlformats.org/officeDocument/2006/relationships/tags" Target="../tags/tag112.xml"/><Relationship Id="rId2" Type="http://schemas.openxmlformats.org/officeDocument/2006/relationships/tags" Target="../tags/tag94.xml"/><Relationship Id="rId19" Type="http://schemas.openxmlformats.org/officeDocument/2006/relationships/tags" Target="../tags/tag111.xml"/><Relationship Id="rId18" Type="http://schemas.openxmlformats.org/officeDocument/2006/relationships/tags" Target="../tags/tag110.xml"/><Relationship Id="rId17" Type="http://schemas.openxmlformats.org/officeDocument/2006/relationships/tags" Target="../tags/tag109.xml"/><Relationship Id="rId16" Type="http://schemas.openxmlformats.org/officeDocument/2006/relationships/tags" Target="../tags/tag108.xml"/><Relationship Id="rId15" Type="http://schemas.openxmlformats.org/officeDocument/2006/relationships/tags" Target="../tags/tag107.xml"/><Relationship Id="rId14" Type="http://schemas.openxmlformats.org/officeDocument/2006/relationships/tags" Target="../tags/tag106.xml"/><Relationship Id="rId13" Type="http://schemas.openxmlformats.org/officeDocument/2006/relationships/tags" Target="../tags/tag105.xml"/><Relationship Id="rId12" Type="http://schemas.openxmlformats.org/officeDocument/2006/relationships/tags" Target="../tags/tag104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0" Type="http://schemas.openxmlformats.org/officeDocument/2006/relationships/slideLayout" Target="../slideLayouts/slideLayout1.xml"/><Relationship Id="rId3" Type="http://schemas.openxmlformats.org/officeDocument/2006/relationships/tags" Target="../tags/tag123.xml"/><Relationship Id="rId29" Type="http://schemas.openxmlformats.org/officeDocument/2006/relationships/tags" Target="../tags/tag148.xml"/><Relationship Id="rId28" Type="http://schemas.openxmlformats.org/officeDocument/2006/relationships/image" Target="../media/image4.jpeg"/><Relationship Id="rId27" Type="http://schemas.openxmlformats.org/officeDocument/2006/relationships/tags" Target="../tags/tag147.xml"/><Relationship Id="rId26" Type="http://schemas.openxmlformats.org/officeDocument/2006/relationships/tags" Target="../tags/tag146.xml"/><Relationship Id="rId25" Type="http://schemas.openxmlformats.org/officeDocument/2006/relationships/tags" Target="../tags/tag145.xml"/><Relationship Id="rId24" Type="http://schemas.openxmlformats.org/officeDocument/2006/relationships/tags" Target="../tags/tag144.xml"/><Relationship Id="rId23" Type="http://schemas.openxmlformats.org/officeDocument/2006/relationships/tags" Target="../tags/tag143.xml"/><Relationship Id="rId22" Type="http://schemas.openxmlformats.org/officeDocument/2006/relationships/tags" Target="../tags/tag142.xml"/><Relationship Id="rId21" Type="http://schemas.openxmlformats.org/officeDocument/2006/relationships/tags" Target="../tags/tag141.xml"/><Relationship Id="rId20" Type="http://schemas.openxmlformats.org/officeDocument/2006/relationships/tags" Target="../tags/tag140.xml"/><Relationship Id="rId2" Type="http://schemas.openxmlformats.org/officeDocument/2006/relationships/tags" Target="../tags/tag122.xml"/><Relationship Id="rId19" Type="http://schemas.openxmlformats.org/officeDocument/2006/relationships/tags" Target="../tags/tag139.xml"/><Relationship Id="rId18" Type="http://schemas.openxmlformats.org/officeDocument/2006/relationships/tags" Target="../tags/tag138.xml"/><Relationship Id="rId17" Type="http://schemas.openxmlformats.org/officeDocument/2006/relationships/tags" Target="../tags/tag137.xml"/><Relationship Id="rId16" Type="http://schemas.openxmlformats.org/officeDocument/2006/relationships/tags" Target="../tags/tag136.xml"/><Relationship Id="rId15" Type="http://schemas.openxmlformats.org/officeDocument/2006/relationships/tags" Target="../tags/tag135.xml"/><Relationship Id="rId14" Type="http://schemas.openxmlformats.org/officeDocument/2006/relationships/tags" Target="../tags/tag134.xml"/><Relationship Id="rId13" Type="http://schemas.openxmlformats.org/officeDocument/2006/relationships/tags" Target="../tags/tag133.xml"/><Relationship Id="rId12" Type="http://schemas.openxmlformats.org/officeDocument/2006/relationships/tags" Target="../tags/tag132.xml"/><Relationship Id="rId11" Type="http://schemas.openxmlformats.org/officeDocument/2006/relationships/tags" Target="../tags/tag131.xml"/><Relationship Id="rId10" Type="http://schemas.openxmlformats.org/officeDocument/2006/relationships/tags" Target="../tags/tag130.xml"/><Relationship Id="rId1" Type="http://schemas.openxmlformats.org/officeDocument/2006/relationships/tags" Target="../tags/tag12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57.xml"/><Relationship Id="rId8" Type="http://schemas.openxmlformats.org/officeDocument/2006/relationships/tags" Target="../tags/tag156.xml"/><Relationship Id="rId7" Type="http://schemas.openxmlformats.org/officeDocument/2006/relationships/tags" Target="../tags/tag155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9" Type="http://schemas.openxmlformats.org/officeDocument/2006/relationships/slideLayout" Target="../slideLayouts/slideLayout1.xml"/><Relationship Id="rId28" Type="http://schemas.openxmlformats.org/officeDocument/2006/relationships/image" Target="../media/image5.png"/><Relationship Id="rId27" Type="http://schemas.openxmlformats.org/officeDocument/2006/relationships/tags" Target="../tags/tag175.xml"/><Relationship Id="rId26" Type="http://schemas.openxmlformats.org/officeDocument/2006/relationships/tags" Target="../tags/tag174.xml"/><Relationship Id="rId25" Type="http://schemas.openxmlformats.org/officeDocument/2006/relationships/tags" Target="../tags/tag173.xml"/><Relationship Id="rId24" Type="http://schemas.openxmlformats.org/officeDocument/2006/relationships/tags" Target="../tags/tag172.xml"/><Relationship Id="rId23" Type="http://schemas.openxmlformats.org/officeDocument/2006/relationships/tags" Target="../tags/tag171.xml"/><Relationship Id="rId22" Type="http://schemas.openxmlformats.org/officeDocument/2006/relationships/tags" Target="../tags/tag170.xml"/><Relationship Id="rId21" Type="http://schemas.openxmlformats.org/officeDocument/2006/relationships/tags" Target="../tags/tag169.xml"/><Relationship Id="rId20" Type="http://schemas.openxmlformats.org/officeDocument/2006/relationships/tags" Target="../tags/tag168.xml"/><Relationship Id="rId2" Type="http://schemas.openxmlformats.org/officeDocument/2006/relationships/tags" Target="../tags/tag150.xml"/><Relationship Id="rId19" Type="http://schemas.openxmlformats.org/officeDocument/2006/relationships/tags" Target="../tags/tag167.xml"/><Relationship Id="rId18" Type="http://schemas.openxmlformats.org/officeDocument/2006/relationships/tags" Target="../tags/tag166.xml"/><Relationship Id="rId17" Type="http://schemas.openxmlformats.org/officeDocument/2006/relationships/tags" Target="../tags/tag165.xml"/><Relationship Id="rId16" Type="http://schemas.openxmlformats.org/officeDocument/2006/relationships/tags" Target="../tags/tag164.xml"/><Relationship Id="rId15" Type="http://schemas.openxmlformats.org/officeDocument/2006/relationships/tags" Target="../tags/tag163.xml"/><Relationship Id="rId14" Type="http://schemas.openxmlformats.org/officeDocument/2006/relationships/tags" Target="../tags/tag162.xml"/><Relationship Id="rId13" Type="http://schemas.openxmlformats.org/officeDocument/2006/relationships/tags" Target="../tags/tag161.xml"/><Relationship Id="rId12" Type="http://schemas.openxmlformats.org/officeDocument/2006/relationships/tags" Target="../tags/tag160.xml"/><Relationship Id="rId11" Type="http://schemas.openxmlformats.org/officeDocument/2006/relationships/tags" Target="../tags/tag159.xml"/><Relationship Id="rId10" Type="http://schemas.openxmlformats.org/officeDocument/2006/relationships/tags" Target="../tags/tag158.xml"/><Relationship Id="rId1" Type="http://schemas.openxmlformats.org/officeDocument/2006/relationships/tags" Target="../tags/tag14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84.xml"/><Relationship Id="rId8" Type="http://schemas.openxmlformats.org/officeDocument/2006/relationships/tags" Target="../tags/tag183.xml"/><Relationship Id="rId7" Type="http://schemas.openxmlformats.org/officeDocument/2006/relationships/tags" Target="../tags/tag182.xml"/><Relationship Id="rId6" Type="http://schemas.openxmlformats.org/officeDocument/2006/relationships/tags" Target="../tags/tag181.xml"/><Relationship Id="rId5" Type="http://schemas.openxmlformats.org/officeDocument/2006/relationships/tags" Target="../tags/tag180.xml"/><Relationship Id="rId4" Type="http://schemas.openxmlformats.org/officeDocument/2006/relationships/tags" Target="../tags/tag179.xml"/><Relationship Id="rId30" Type="http://schemas.openxmlformats.org/officeDocument/2006/relationships/slideLayout" Target="../slideLayouts/slideLayout1.xml"/><Relationship Id="rId3" Type="http://schemas.openxmlformats.org/officeDocument/2006/relationships/tags" Target="../tags/tag178.xml"/><Relationship Id="rId29" Type="http://schemas.openxmlformats.org/officeDocument/2006/relationships/image" Target="../media/image6.jpeg"/><Relationship Id="rId28" Type="http://schemas.openxmlformats.org/officeDocument/2006/relationships/tags" Target="../tags/tag203.xml"/><Relationship Id="rId27" Type="http://schemas.openxmlformats.org/officeDocument/2006/relationships/tags" Target="../tags/tag202.xml"/><Relationship Id="rId26" Type="http://schemas.openxmlformats.org/officeDocument/2006/relationships/tags" Target="../tags/tag201.xml"/><Relationship Id="rId25" Type="http://schemas.openxmlformats.org/officeDocument/2006/relationships/tags" Target="../tags/tag200.xml"/><Relationship Id="rId24" Type="http://schemas.openxmlformats.org/officeDocument/2006/relationships/tags" Target="../tags/tag199.xml"/><Relationship Id="rId23" Type="http://schemas.openxmlformats.org/officeDocument/2006/relationships/tags" Target="../tags/tag198.xml"/><Relationship Id="rId22" Type="http://schemas.openxmlformats.org/officeDocument/2006/relationships/tags" Target="../tags/tag197.xml"/><Relationship Id="rId21" Type="http://schemas.openxmlformats.org/officeDocument/2006/relationships/tags" Target="../tags/tag196.xml"/><Relationship Id="rId20" Type="http://schemas.openxmlformats.org/officeDocument/2006/relationships/tags" Target="../tags/tag195.xml"/><Relationship Id="rId2" Type="http://schemas.openxmlformats.org/officeDocument/2006/relationships/tags" Target="../tags/tag177.xml"/><Relationship Id="rId19" Type="http://schemas.openxmlformats.org/officeDocument/2006/relationships/tags" Target="../tags/tag194.xml"/><Relationship Id="rId18" Type="http://schemas.openxmlformats.org/officeDocument/2006/relationships/tags" Target="../tags/tag193.xml"/><Relationship Id="rId17" Type="http://schemas.openxmlformats.org/officeDocument/2006/relationships/tags" Target="../tags/tag192.xml"/><Relationship Id="rId16" Type="http://schemas.openxmlformats.org/officeDocument/2006/relationships/tags" Target="../tags/tag191.xml"/><Relationship Id="rId15" Type="http://schemas.openxmlformats.org/officeDocument/2006/relationships/tags" Target="../tags/tag190.xml"/><Relationship Id="rId14" Type="http://schemas.openxmlformats.org/officeDocument/2006/relationships/tags" Target="../tags/tag189.xml"/><Relationship Id="rId13" Type="http://schemas.openxmlformats.org/officeDocument/2006/relationships/tags" Target="../tags/tag188.xml"/><Relationship Id="rId12" Type="http://schemas.openxmlformats.org/officeDocument/2006/relationships/tags" Target="../tags/tag187.xml"/><Relationship Id="rId11" Type="http://schemas.openxmlformats.org/officeDocument/2006/relationships/tags" Target="../tags/tag186.xml"/><Relationship Id="rId10" Type="http://schemas.openxmlformats.org/officeDocument/2006/relationships/tags" Target="../tags/tag185.xml"/><Relationship Id="rId1" Type="http://schemas.openxmlformats.org/officeDocument/2006/relationships/tags" Target="../tags/tag17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12.xml"/><Relationship Id="rId8" Type="http://schemas.openxmlformats.org/officeDocument/2006/relationships/tags" Target="../tags/tag211.xml"/><Relationship Id="rId7" Type="http://schemas.openxmlformats.org/officeDocument/2006/relationships/tags" Target="../tags/tag210.xml"/><Relationship Id="rId6" Type="http://schemas.openxmlformats.org/officeDocument/2006/relationships/tags" Target="../tags/tag209.xml"/><Relationship Id="rId5" Type="http://schemas.openxmlformats.org/officeDocument/2006/relationships/tags" Target="../tags/tag208.xml"/><Relationship Id="rId4" Type="http://schemas.openxmlformats.org/officeDocument/2006/relationships/tags" Target="../tags/tag207.xml"/><Relationship Id="rId30" Type="http://schemas.openxmlformats.org/officeDocument/2006/relationships/slideLayout" Target="../slideLayouts/slideLayout1.xml"/><Relationship Id="rId3" Type="http://schemas.openxmlformats.org/officeDocument/2006/relationships/tags" Target="../tags/tag206.xml"/><Relationship Id="rId29" Type="http://schemas.openxmlformats.org/officeDocument/2006/relationships/image" Target="../media/image7.jpeg"/><Relationship Id="rId28" Type="http://schemas.openxmlformats.org/officeDocument/2006/relationships/tags" Target="../tags/tag231.xml"/><Relationship Id="rId27" Type="http://schemas.openxmlformats.org/officeDocument/2006/relationships/tags" Target="../tags/tag230.xml"/><Relationship Id="rId26" Type="http://schemas.openxmlformats.org/officeDocument/2006/relationships/tags" Target="../tags/tag229.xml"/><Relationship Id="rId25" Type="http://schemas.openxmlformats.org/officeDocument/2006/relationships/tags" Target="../tags/tag228.xml"/><Relationship Id="rId24" Type="http://schemas.openxmlformats.org/officeDocument/2006/relationships/tags" Target="../tags/tag227.xml"/><Relationship Id="rId23" Type="http://schemas.openxmlformats.org/officeDocument/2006/relationships/tags" Target="../tags/tag226.xml"/><Relationship Id="rId22" Type="http://schemas.openxmlformats.org/officeDocument/2006/relationships/tags" Target="../tags/tag225.xml"/><Relationship Id="rId21" Type="http://schemas.openxmlformats.org/officeDocument/2006/relationships/tags" Target="../tags/tag224.xml"/><Relationship Id="rId20" Type="http://schemas.openxmlformats.org/officeDocument/2006/relationships/tags" Target="../tags/tag223.xml"/><Relationship Id="rId2" Type="http://schemas.openxmlformats.org/officeDocument/2006/relationships/tags" Target="../tags/tag205.xml"/><Relationship Id="rId19" Type="http://schemas.openxmlformats.org/officeDocument/2006/relationships/tags" Target="../tags/tag222.xml"/><Relationship Id="rId18" Type="http://schemas.openxmlformats.org/officeDocument/2006/relationships/tags" Target="../tags/tag221.xml"/><Relationship Id="rId17" Type="http://schemas.openxmlformats.org/officeDocument/2006/relationships/tags" Target="../tags/tag220.xml"/><Relationship Id="rId16" Type="http://schemas.openxmlformats.org/officeDocument/2006/relationships/tags" Target="../tags/tag219.xml"/><Relationship Id="rId15" Type="http://schemas.openxmlformats.org/officeDocument/2006/relationships/tags" Target="../tags/tag218.xml"/><Relationship Id="rId14" Type="http://schemas.openxmlformats.org/officeDocument/2006/relationships/tags" Target="../tags/tag217.xml"/><Relationship Id="rId13" Type="http://schemas.openxmlformats.org/officeDocument/2006/relationships/tags" Target="../tags/tag216.xml"/><Relationship Id="rId12" Type="http://schemas.openxmlformats.org/officeDocument/2006/relationships/tags" Target="../tags/tag215.xml"/><Relationship Id="rId11" Type="http://schemas.openxmlformats.org/officeDocument/2006/relationships/tags" Target="../tags/tag214.xml"/><Relationship Id="rId10" Type="http://schemas.openxmlformats.org/officeDocument/2006/relationships/tags" Target="../tags/tag213.xml"/><Relationship Id="rId1" Type="http://schemas.openxmlformats.org/officeDocument/2006/relationships/tags" Target="../tags/tag20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40.xml"/><Relationship Id="rId8" Type="http://schemas.openxmlformats.org/officeDocument/2006/relationships/tags" Target="../tags/tag239.xml"/><Relationship Id="rId7" Type="http://schemas.openxmlformats.org/officeDocument/2006/relationships/tags" Target="../tags/tag238.xml"/><Relationship Id="rId6" Type="http://schemas.openxmlformats.org/officeDocument/2006/relationships/tags" Target="../tags/tag237.xml"/><Relationship Id="rId5" Type="http://schemas.openxmlformats.org/officeDocument/2006/relationships/tags" Target="../tags/tag236.xml"/><Relationship Id="rId4" Type="http://schemas.openxmlformats.org/officeDocument/2006/relationships/tags" Target="../tags/tag235.xml"/><Relationship Id="rId3" Type="http://schemas.openxmlformats.org/officeDocument/2006/relationships/tags" Target="../tags/tag234.xml"/><Relationship Id="rId29" Type="http://schemas.openxmlformats.org/officeDocument/2006/relationships/slideLayout" Target="../slideLayouts/slideLayout1.xml"/><Relationship Id="rId28" Type="http://schemas.openxmlformats.org/officeDocument/2006/relationships/image" Target="../media/image8.jpeg"/><Relationship Id="rId27" Type="http://schemas.openxmlformats.org/officeDocument/2006/relationships/tags" Target="../tags/tag258.xml"/><Relationship Id="rId26" Type="http://schemas.openxmlformats.org/officeDocument/2006/relationships/tags" Target="../tags/tag257.xml"/><Relationship Id="rId25" Type="http://schemas.openxmlformats.org/officeDocument/2006/relationships/tags" Target="../tags/tag256.xml"/><Relationship Id="rId24" Type="http://schemas.openxmlformats.org/officeDocument/2006/relationships/tags" Target="../tags/tag255.xml"/><Relationship Id="rId23" Type="http://schemas.openxmlformats.org/officeDocument/2006/relationships/tags" Target="../tags/tag254.xml"/><Relationship Id="rId22" Type="http://schemas.openxmlformats.org/officeDocument/2006/relationships/tags" Target="../tags/tag253.xml"/><Relationship Id="rId21" Type="http://schemas.openxmlformats.org/officeDocument/2006/relationships/tags" Target="../tags/tag252.xml"/><Relationship Id="rId20" Type="http://schemas.openxmlformats.org/officeDocument/2006/relationships/tags" Target="../tags/tag251.xml"/><Relationship Id="rId2" Type="http://schemas.openxmlformats.org/officeDocument/2006/relationships/tags" Target="../tags/tag233.xml"/><Relationship Id="rId19" Type="http://schemas.openxmlformats.org/officeDocument/2006/relationships/tags" Target="../tags/tag250.xml"/><Relationship Id="rId18" Type="http://schemas.openxmlformats.org/officeDocument/2006/relationships/tags" Target="../tags/tag249.xml"/><Relationship Id="rId17" Type="http://schemas.openxmlformats.org/officeDocument/2006/relationships/tags" Target="../tags/tag248.xml"/><Relationship Id="rId16" Type="http://schemas.openxmlformats.org/officeDocument/2006/relationships/tags" Target="../tags/tag247.xml"/><Relationship Id="rId15" Type="http://schemas.openxmlformats.org/officeDocument/2006/relationships/tags" Target="../tags/tag246.xml"/><Relationship Id="rId14" Type="http://schemas.openxmlformats.org/officeDocument/2006/relationships/tags" Target="../tags/tag245.xml"/><Relationship Id="rId13" Type="http://schemas.openxmlformats.org/officeDocument/2006/relationships/tags" Target="../tags/tag244.xml"/><Relationship Id="rId12" Type="http://schemas.openxmlformats.org/officeDocument/2006/relationships/tags" Target="../tags/tag243.xml"/><Relationship Id="rId11" Type="http://schemas.openxmlformats.org/officeDocument/2006/relationships/tags" Target="../tags/tag242.xml"/><Relationship Id="rId10" Type="http://schemas.openxmlformats.org/officeDocument/2006/relationships/tags" Target="../tags/tag241.xml"/><Relationship Id="rId1" Type="http://schemas.openxmlformats.org/officeDocument/2006/relationships/tags" Target="../tags/tag23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66.xml"/><Relationship Id="rId8" Type="http://schemas.openxmlformats.org/officeDocument/2006/relationships/tags" Target="../tags/tag265.xml"/><Relationship Id="rId7" Type="http://schemas.openxmlformats.org/officeDocument/2006/relationships/tags" Target="../tags/tag264.xml"/><Relationship Id="rId6" Type="http://schemas.openxmlformats.org/officeDocument/2006/relationships/tags" Target="../tags/tag263.xml"/><Relationship Id="rId5" Type="http://schemas.openxmlformats.org/officeDocument/2006/relationships/tags" Target="../tags/tag262.xml"/><Relationship Id="rId4" Type="http://schemas.openxmlformats.org/officeDocument/2006/relationships/tags" Target="../tags/tag261.xml"/><Relationship Id="rId3" Type="http://schemas.openxmlformats.org/officeDocument/2006/relationships/tags" Target="../tags/tag260.xml"/><Relationship Id="rId29" Type="http://schemas.openxmlformats.org/officeDocument/2006/relationships/slideLayout" Target="../slideLayouts/slideLayout1.xml"/><Relationship Id="rId28" Type="http://schemas.openxmlformats.org/officeDocument/2006/relationships/tags" Target="../tags/tag285.xml"/><Relationship Id="rId27" Type="http://schemas.openxmlformats.org/officeDocument/2006/relationships/tags" Target="../tags/tag284.xml"/><Relationship Id="rId26" Type="http://schemas.openxmlformats.org/officeDocument/2006/relationships/tags" Target="../tags/tag283.xml"/><Relationship Id="rId25" Type="http://schemas.openxmlformats.org/officeDocument/2006/relationships/tags" Target="../tags/tag282.xml"/><Relationship Id="rId24" Type="http://schemas.openxmlformats.org/officeDocument/2006/relationships/tags" Target="../tags/tag281.xml"/><Relationship Id="rId23" Type="http://schemas.openxmlformats.org/officeDocument/2006/relationships/tags" Target="../tags/tag280.xml"/><Relationship Id="rId22" Type="http://schemas.openxmlformats.org/officeDocument/2006/relationships/tags" Target="../tags/tag279.xml"/><Relationship Id="rId21" Type="http://schemas.openxmlformats.org/officeDocument/2006/relationships/tags" Target="../tags/tag278.xml"/><Relationship Id="rId20" Type="http://schemas.openxmlformats.org/officeDocument/2006/relationships/tags" Target="../tags/tag277.xml"/><Relationship Id="rId2" Type="http://schemas.openxmlformats.org/officeDocument/2006/relationships/tags" Target="../tags/tag259.xml"/><Relationship Id="rId19" Type="http://schemas.openxmlformats.org/officeDocument/2006/relationships/tags" Target="../tags/tag276.xml"/><Relationship Id="rId18" Type="http://schemas.openxmlformats.org/officeDocument/2006/relationships/tags" Target="../tags/tag275.xml"/><Relationship Id="rId17" Type="http://schemas.openxmlformats.org/officeDocument/2006/relationships/tags" Target="../tags/tag274.xml"/><Relationship Id="rId16" Type="http://schemas.openxmlformats.org/officeDocument/2006/relationships/tags" Target="../tags/tag273.xml"/><Relationship Id="rId15" Type="http://schemas.openxmlformats.org/officeDocument/2006/relationships/tags" Target="../tags/tag272.xml"/><Relationship Id="rId14" Type="http://schemas.openxmlformats.org/officeDocument/2006/relationships/tags" Target="../tags/tag271.xml"/><Relationship Id="rId13" Type="http://schemas.openxmlformats.org/officeDocument/2006/relationships/tags" Target="../tags/tag270.xml"/><Relationship Id="rId12" Type="http://schemas.openxmlformats.org/officeDocument/2006/relationships/tags" Target="../tags/tag269.xml"/><Relationship Id="rId11" Type="http://schemas.openxmlformats.org/officeDocument/2006/relationships/tags" Target="../tags/tag268.xml"/><Relationship Id="rId10" Type="http://schemas.openxmlformats.org/officeDocument/2006/relationships/tags" Target="../tags/tag267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文本框 3"/>
          <p:cNvSpPr txBox="1"/>
          <p:nvPr/>
        </p:nvSpPr>
        <p:spPr>
          <a:xfrm>
            <a:off x="160020" y="2180590"/>
            <a:ext cx="6925310" cy="46621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sz="1150" b="1" dirty="0">
                <a:latin typeface="+mn-ea"/>
                <a:cs typeface="+mn-ea"/>
                <a:sym typeface="+mn-ea"/>
              </a:rPr>
              <a:t>1.</a:t>
            </a:r>
            <a:r>
              <a:rPr lang="zh-CN" sz="1150" b="1" dirty="0">
                <a:latin typeface="+mn-ea"/>
                <a:cs typeface="+mn-ea"/>
                <a:sym typeface="+mn-ea"/>
              </a:rPr>
              <a:t>品牌名称：麦丹露氨基酸洗发水</a:t>
            </a:r>
            <a:endParaRPr lang="zh-CN" sz="1150" b="1" dirty="0">
              <a:latin typeface="+mn-ea"/>
              <a:cs typeface="+mn-ea"/>
              <a:sym typeface="+mn-ea"/>
            </a:endParaRPr>
          </a:p>
          <a:p>
            <a:r>
              <a:rPr sz="1150" b="1" dirty="0">
                <a:latin typeface="+mn-ea"/>
                <a:cs typeface="+mn-ea"/>
                <a:sym typeface="+mn-ea"/>
              </a:rPr>
              <a:t>2.</a:t>
            </a:r>
            <a:r>
              <a:rPr lang="zh-CN" sz="1150" b="1" dirty="0">
                <a:latin typeface="+mn-ea"/>
                <a:cs typeface="+mn-ea"/>
                <a:sym typeface="+mn-ea"/>
              </a:rPr>
              <a:t>产品规格</a:t>
            </a:r>
            <a:r>
              <a:rPr lang="zh-CN" sz="1150" b="1" dirty="0" smtClean="0">
                <a:latin typeface="+mn-ea"/>
                <a:cs typeface="+mn-ea"/>
                <a:sym typeface="+mn-ea"/>
              </a:rPr>
              <a:t>：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480g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麦丹露氨基酸*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2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瓶</a:t>
            </a:r>
            <a:endParaRPr lang="en-US" altLang="zh-CN" sz="1150" b="1" dirty="0">
              <a:latin typeface="+mn-ea"/>
              <a:cs typeface="+mn-ea"/>
              <a:sym typeface="+mn-ea"/>
            </a:endParaRPr>
          </a:p>
          <a:p>
            <a:pPr indent="0" algn="l">
              <a:buNone/>
            </a:pPr>
            <a:r>
              <a:rPr lang="en-US" sz="1150" b="1" dirty="0" smtClean="0">
                <a:latin typeface="+mn-ea"/>
                <a:cs typeface="+mn-ea"/>
                <a:sym typeface="+mn-ea"/>
              </a:rPr>
              <a:t>3.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核心卖点：一次洗头，七天不痒，三天留香</a:t>
            </a:r>
            <a:endParaRPr lang="en-US" altLang="zh-CN" sz="1150" b="1" dirty="0" smtClean="0">
              <a:latin typeface="+mn-ea"/>
              <a:cs typeface="+mn-ea"/>
              <a:sym typeface="+mn-ea"/>
            </a:endParaRPr>
          </a:p>
          <a:p>
            <a:pPr indent="0" algn="l">
              <a:buNone/>
            </a:pPr>
            <a:r>
              <a:rPr lang="en-US" sz="1150" b="1" dirty="0" smtClean="0">
                <a:latin typeface="+mn-ea"/>
                <a:cs typeface="+mn-ea"/>
                <a:sym typeface="+mn-ea"/>
              </a:rPr>
              <a:t>4.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产品卖</a:t>
            </a:r>
            <a:r>
              <a:rPr lang="zh-CN" altLang="en-US" sz="1150" b="1" dirty="0">
                <a:latin typeface="+mn-ea"/>
                <a:cs typeface="+mn-ea"/>
                <a:sym typeface="+mn-ea"/>
              </a:rPr>
              <a:t>点：</a:t>
            </a:r>
            <a:endParaRPr lang="zh-CN" altLang="en-US" sz="1150" b="1" dirty="0">
              <a:latin typeface="+mn-ea"/>
              <a:cs typeface="+mn-ea"/>
              <a:sym typeface="+mn-ea"/>
            </a:endParaRPr>
          </a:p>
          <a:p>
            <a:pPr indent="0" algn="l">
              <a:buNone/>
            </a:pPr>
            <a:r>
              <a:rPr lang="zh-CN" altLang="en-US" sz="1150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独特香氛，留香持久，补水保湿，滋润发根富含氨基酸，深层滋养，泡沫丰富易冲洗／柔顺清爽！加入洗发水中甘草酸二钾具有抑菌、消炎、抗衰、抗敏，止痒，除臭等功效。 长期使用可修复受损头皮。</a:t>
            </a:r>
            <a:endParaRPr lang="zh-CN" altLang="en-US" sz="1150" b="1" dirty="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sz="115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5.</a:t>
            </a:r>
            <a:r>
              <a:rPr lang="zh-CN" altLang="en-US" sz="115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价</a:t>
            </a:r>
            <a:r>
              <a:rPr lang="zh-CN" altLang="en-US" sz="1150" b="1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值渲染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：去屑止痒，柔顺清香、控油，母婴级配方，绿色植物更健康</a:t>
            </a:r>
            <a:endParaRPr lang="zh-CN" altLang="en-US" sz="1150" b="1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r>
              <a:rPr kumimoji="1" lang="en-US" altLang="zh-CN" sz="1150" b="1" dirty="0">
                <a:latin typeface="微软雅黑" panose="020B0503020204020204" pitchFamily="34" charset="-122"/>
                <a:sym typeface="+mn-ea"/>
              </a:rPr>
              <a:t>6.</a:t>
            </a:r>
            <a:r>
              <a:rPr kumimoji="1" lang="zh-CN" altLang="zh-CN" sz="1150" b="1" dirty="0">
                <a:latin typeface="微软雅黑" panose="020B0503020204020204" pitchFamily="34" charset="-122"/>
                <a:sym typeface="+mn-ea"/>
              </a:rPr>
              <a:t>使用方法</a:t>
            </a:r>
            <a:r>
              <a:rPr kumimoji="1" lang="zh-CN" altLang="zh-CN" sz="1150" b="1" dirty="0" smtClean="0">
                <a:latin typeface="微软雅黑" panose="020B0503020204020204" pitchFamily="34" charset="-122"/>
                <a:sym typeface="+mn-ea"/>
              </a:rPr>
              <a:t>：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适量的于掌心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,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揉出泡沫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.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均匀涂于头皮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,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轻轻按摩一到两分钟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.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左右上下像按摩那样反复稍微用力洗头皮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,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让头皮充分活跃之后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,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洗掉洗发水</a:t>
            </a:r>
            <a:endParaRPr kumimoji="1" lang="zh-CN" altLang="zh-CN" sz="1150" b="1" dirty="0">
              <a:latin typeface="微软雅黑" panose="020B0503020204020204" pitchFamily="34" charset="-122"/>
            </a:endParaRPr>
          </a:p>
          <a:p>
            <a:pPr indent="0" algn="l">
              <a:buNone/>
            </a:pPr>
            <a:r>
              <a:rPr lang="en-US" altLang="zh-CN" sz="1150" b="1" dirty="0">
                <a:latin typeface="+mn-ea"/>
                <a:cs typeface="+mn-ea"/>
                <a:sym typeface="+mn-ea"/>
              </a:rPr>
              <a:t>7.</a:t>
            </a:r>
            <a:r>
              <a:rPr lang="zh-CN" altLang="en-US" sz="1150" b="1" dirty="0">
                <a:latin typeface="+mn-ea"/>
                <a:cs typeface="+mn-ea"/>
                <a:sym typeface="+mn-ea"/>
              </a:rPr>
              <a:t>适用人群：通用</a:t>
            </a:r>
            <a:endParaRPr lang="zh-CN" altLang="en-US" sz="1150" b="1" dirty="0">
              <a:latin typeface="+mn-ea"/>
              <a:cs typeface="+mn-ea"/>
              <a:sym typeface="+mn-ea"/>
            </a:endParaRPr>
          </a:p>
          <a:p>
            <a:r>
              <a:rPr lang="en-US" altLang="zh-CN" sz="1150" b="1" dirty="0">
                <a:sym typeface="+mn-ea"/>
              </a:rPr>
              <a:t>8.</a:t>
            </a:r>
            <a:r>
              <a:rPr lang="zh-CN" altLang="zh-CN" sz="1150" b="1" dirty="0">
                <a:sym typeface="+mn-ea"/>
              </a:rPr>
              <a:t>哪个主播卖过</a:t>
            </a:r>
            <a:r>
              <a:rPr lang="zh-CN" altLang="zh-CN" sz="1150" b="1" dirty="0" smtClean="0">
                <a:sym typeface="+mn-ea"/>
              </a:rPr>
              <a:t>：</a:t>
            </a:r>
            <a:r>
              <a:rPr lang="zh-CN" altLang="en-US" sz="1150" b="1" dirty="0" smtClean="0">
                <a:sym typeface="+mn-ea"/>
              </a:rPr>
              <a:t>快手徐小米教搭配品牌江南印象，吴召国品牌：蓝狄，大萍子品牌：古兰驰等都是我们集团工厂代工，邦妮精细化工有限公司</a:t>
            </a:r>
            <a:endParaRPr lang="zh-CN" altLang="zh-CN" sz="1150" b="1" dirty="0">
              <a:sym typeface="+mn-ea"/>
            </a:endParaRPr>
          </a:p>
          <a:p>
            <a:pPr indent="0" algn="l">
              <a:buNone/>
            </a:pPr>
            <a:r>
              <a:rPr lang="en-US" altLang="zh-CN" sz="1150" b="1" dirty="0">
                <a:sym typeface="+mn-ea"/>
              </a:rPr>
              <a:t>9.</a:t>
            </a:r>
            <a:r>
              <a:rPr lang="zh-CN" altLang="zh-CN" sz="1150" b="1" dirty="0">
                <a:sym typeface="+mn-ea"/>
              </a:rPr>
              <a:t>网红销售数据</a:t>
            </a:r>
            <a:r>
              <a:rPr lang="zh-CN" altLang="zh-CN" sz="1150" b="1" dirty="0" smtClean="0">
                <a:sym typeface="+mn-ea"/>
              </a:rPr>
              <a:t>：</a:t>
            </a:r>
            <a:r>
              <a:rPr lang="zh-CN" altLang="en-US" sz="1150" b="1" dirty="0" smtClean="0">
                <a:sym typeface="+mn-ea"/>
              </a:rPr>
              <a:t>例如江南印象年销售</a:t>
            </a:r>
            <a:r>
              <a:rPr lang="en-US" altLang="zh-CN" sz="1150" b="1" dirty="0" smtClean="0">
                <a:sym typeface="+mn-ea"/>
              </a:rPr>
              <a:t>5</a:t>
            </a:r>
            <a:r>
              <a:rPr lang="zh-CN" altLang="en-US" sz="1150" b="1" dirty="0" smtClean="0">
                <a:sym typeface="+mn-ea"/>
              </a:rPr>
              <a:t>千万以上</a:t>
            </a:r>
            <a:endParaRPr lang="zh-CN" altLang="en-US" sz="115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indent="0" algn="l">
              <a:buNone/>
            </a:pPr>
            <a:r>
              <a:rPr lang="en-US" altLang="zh-CN" sz="115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10.</a:t>
            </a:r>
            <a:r>
              <a:rPr lang="zh-CN" altLang="en-US" sz="115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生产日期及保质期：三年</a:t>
            </a:r>
            <a:endParaRPr lang="zh-CN" altLang="en-US" sz="115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15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11.</a:t>
            </a:r>
            <a:r>
              <a:rPr lang="zh-CN" altLang="en-US" sz="115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是否可做实验：可以</a:t>
            </a:r>
            <a:endParaRPr lang="zh-CN" altLang="en-US" sz="115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15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12.</a:t>
            </a:r>
            <a:r>
              <a:rPr kumimoji="1" lang="zh-CN" sz="1150" b="1" dirty="0">
                <a:latin typeface="微软雅黑" panose="020B0503020204020204" pitchFamily="34" charset="-122"/>
                <a:sym typeface="+mn-ea"/>
              </a:rPr>
              <a:t>产品售后优势</a:t>
            </a:r>
            <a:r>
              <a:rPr kumimoji="1" lang="en-US" altLang="zh-CN" sz="1150" b="1" dirty="0">
                <a:latin typeface="微软雅黑" panose="020B0503020204020204" pitchFamily="34" charset="-122"/>
                <a:sym typeface="+mn-ea"/>
              </a:rPr>
              <a:t>/</a:t>
            </a:r>
            <a:r>
              <a:rPr kumimoji="1" lang="zh-CN" altLang="en-US" sz="1150" b="1" dirty="0">
                <a:latin typeface="微软雅黑" panose="020B0503020204020204" pitchFamily="34" charset="-122"/>
                <a:sym typeface="+mn-ea"/>
              </a:rPr>
              <a:t>方式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：运费险</a:t>
            </a:r>
            <a:endParaRPr kumimoji="1" lang="zh-CN" altLang="en-US" sz="1150" b="1" dirty="0">
              <a:latin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150" b="1" dirty="0">
                <a:latin typeface="+mn-ea"/>
                <a:cs typeface="+mn-ea"/>
                <a:sym typeface="+mn-ea"/>
              </a:rPr>
              <a:t>13.</a:t>
            </a:r>
            <a:r>
              <a:rPr lang="zh-CN" altLang="en-US" sz="1150" b="1" dirty="0">
                <a:latin typeface="+mn-ea"/>
                <a:cs typeface="+mn-ea"/>
                <a:sym typeface="+mn-ea"/>
              </a:rPr>
              <a:t>对比同品类产品优势在哪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：全国首家把中药甘草提取物用于洗发水中，消炎杀菌止痒，用甘油椰油替代硅油，让头皮更健康，添加多种优质氨基酸，例如：玉米谷蛋白氨基酸等</a:t>
            </a:r>
            <a:endParaRPr kumimoji="1" lang="zh-CN" sz="115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kumimoji="1" lang="en-US" altLang="zh-CN" sz="1150" b="1" dirty="0">
                <a:latin typeface="微软雅黑" panose="020B0503020204020204" pitchFamily="34" charset="-122"/>
                <a:sym typeface="+mn-ea"/>
              </a:rPr>
              <a:t>14.</a:t>
            </a:r>
            <a:r>
              <a:rPr kumimoji="1" lang="zh-CN" altLang="en-US" sz="1150" b="1" dirty="0">
                <a:latin typeface="微软雅黑" panose="020B0503020204020204" pitchFamily="34" charset="-122"/>
                <a:sym typeface="+mn-ea"/>
              </a:rPr>
              <a:t>预计库存</a:t>
            </a:r>
            <a:r>
              <a:rPr lang="en-US" altLang="zh-CN" sz="1150" b="1" dirty="0">
                <a:sym typeface="+mn-ea"/>
              </a:rPr>
              <a:t>3</a:t>
            </a:r>
            <a:r>
              <a:rPr lang="zh-CN" altLang="en-US" sz="1150" b="1" dirty="0">
                <a:sym typeface="+mn-ea"/>
              </a:rPr>
              <a:t>天</a:t>
            </a:r>
            <a:r>
              <a:rPr lang="en-US" altLang="zh-CN" sz="1150" b="1" dirty="0">
                <a:sym typeface="+mn-ea"/>
              </a:rPr>
              <a:t>/5</a:t>
            </a:r>
            <a:r>
              <a:rPr lang="zh-CN" altLang="en-US" sz="1150" b="1" dirty="0">
                <a:sym typeface="+mn-ea"/>
              </a:rPr>
              <a:t>天</a:t>
            </a:r>
            <a:r>
              <a:rPr lang="en-US" altLang="zh-CN" sz="1150" b="1" dirty="0">
                <a:sym typeface="+mn-ea"/>
              </a:rPr>
              <a:t>/7</a:t>
            </a:r>
            <a:r>
              <a:rPr lang="zh-CN" altLang="zh-CN" sz="1150" b="1" dirty="0">
                <a:sym typeface="+mn-ea"/>
              </a:rPr>
              <a:t>天发多少</a:t>
            </a:r>
            <a:r>
              <a:rPr lang="zh-CN" altLang="zh-CN" sz="1150" b="1" dirty="0" smtClean="0">
                <a:sym typeface="+mn-ea"/>
              </a:rPr>
              <a:t>：</a:t>
            </a:r>
            <a:r>
              <a:rPr lang="en-US" altLang="zh-CN" sz="1150" b="1" dirty="0" smtClean="0">
                <a:sym typeface="+mn-ea"/>
              </a:rPr>
              <a:t> 10000+</a:t>
            </a:r>
            <a:endParaRPr lang="zh-CN" altLang="en-US" sz="115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150" b="1" dirty="0">
                <a:latin typeface="+mn-ea"/>
                <a:cs typeface="+mn-ea"/>
                <a:sym typeface="+mn-ea"/>
              </a:rPr>
              <a:t>15.</a:t>
            </a:r>
            <a:r>
              <a:rPr lang="zh-CN" altLang="en-US" sz="1150" b="1" dirty="0">
                <a:latin typeface="+mn-ea"/>
                <a:cs typeface="+mn-ea"/>
                <a:sym typeface="+mn-ea"/>
              </a:rPr>
              <a:t>是否赠送小样产品？</a:t>
            </a:r>
            <a:r>
              <a:rPr lang="en-US" altLang="zh-CN" sz="1150" b="1" dirty="0">
                <a:latin typeface="+mn-ea"/>
                <a:cs typeface="+mn-ea"/>
                <a:sym typeface="+mn-ea"/>
              </a:rPr>
              <a:t>1000</a:t>
            </a:r>
            <a:r>
              <a:rPr lang="zh-CN" altLang="en-US" sz="1150" b="1" dirty="0">
                <a:latin typeface="+mn-ea"/>
                <a:cs typeface="+mn-ea"/>
                <a:sym typeface="+mn-ea"/>
              </a:rPr>
              <a:t>单以上</a:t>
            </a:r>
            <a:r>
              <a:rPr lang="en-US" altLang="zh-CN" sz="1150" b="1" dirty="0">
                <a:latin typeface="+mn-ea"/>
                <a:cs typeface="+mn-ea"/>
                <a:sym typeface="+mn-ea"/>
              </a:rPr>
              <a:t>(</a:t>
            </a:r>
            <a:r>
              <a:rPr lang="zh-CN" altLang="en-US" sz="1150" b="1" dirty="0">
                <a:latin typeface="+mn-ea"/>
                <a:cs typeface="+mn-ea"/>
                <a:sym typeface="+mn-ea"/>
              </a:rPr>
              <a:t>预热作用）：配送两包小样（</a:t>
            </a:r>
            <a:r>
              <a:rPr lang="en-US" altLang="zh-CN" sz="1150" b="1" dirty="0">
                <a:latin typeface="+mn-ea"/>
                <a:cs typeface="+mn-ea"/>
                <a:sym typeface="+mn-ea"/>
              </a:rPr>
              <a:t>10g/</a:t>
            </a:r>
            <a:r>
              <a:rPr lang="zh-CN" altLang="en-US" sz="1150" b="1" dirty="0">
                <a:latin typeface="+mn-ea"/>
                <a:cs typeface="+mn-ea"/>
                <a:sym typeface="+mn-ea"/>
              </a:rPr>
              <a:t>包）</a:t>
            </a:r>
            <a:endParaRPr lang="zh-CN" altLang="en-US" sz="1150" b="1" dirty="0"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endParaRPr lang="zh-CN" altLang="en-US" sz="1600" b="1" dirty="0">
              <a:latin typeface="+mn-ea"/>
              <a:cs typeface="+mn-ea"/>
              <a:sym typeface="+mn-ea"/>
            </a:endParaRPr>
          </a:p>
        </p:txBody>
      </p:sp>
      <p:sp>
        <p:nvSpPr>
          <p:cNvPr id="1048587" name="文本框 4"/>
          <p:cNvSpPr txBox="1"/>
          <p:nvPr/>
        </p:nvSpPr>
        <p:spPr>
          <a:xfrm>
            <a:off x="3503295" y="201930"/>
            <a:ext cx="119761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产品名称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88" name="文本框 5"/>
          <p:cNvSpPr txBox="1"/>
          <p:nvPr/>
        </p:nvSpPr>
        <p:spPr>
          <a:xfrm>
            <a:off x="1282700" y="688975"/>
            <a:ext cx="204343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18173429553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89" name="文本框 6"/>
          <p:cNvSpPr txBox="1"/>
          <p:nvPr/>
        </p:nvSpPr>
        <p:spPr>
          <a:xfrm>
            <a:off x="3502025" y="698500"/>
            <a:ext cx="120840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日常价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0" name="文本框 8"/>
          <p:cNvSpPr txBox="1"/>
          <p:nvPr/>
        </p:nvSpPr>
        <p:spPr>
          <a:xfrm>
            <a:off x="6974840" y="217170"/>
            <a:ext cx="112395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库存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1" name="文本框 9"/>
          <p:cNvSpPr txBox="1"/>
          <p:nvPr/>
        </p:nvSpPr>
        <p:spPr>
          <a:xfrm>
            <a:off x="1283335" y="1185545"/>
            <a:ext cx="204343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4.86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2" name="文本框 11"/>
          <p:cNvSpPr txBox="1"/>
          <p:nvPr/>
        </p:nvSpPr>
        <p:spPr>
          <a:xfrm>
            <a:off x="3502025" y="1710690"/>
            <a:ext cx="1228090" cy="33718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产品佣金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3" name="文本框 12"/>
          <p:cNvSpPr txBox="1"/>
          <p:nvPr/>
        </p:nvSpPr>
        <p:spPr>
          <a:xfrm>
            <a:off x="4730115" y="1710690"/>
            <a:ext cx="205676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44%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4" name="文本框 15"/>
          <p:cNvSpPr txBox="1"/>
          <p:nvPr/>
        </p:nvSpPr>
        <p:spPr>
          <a:xfrm>
            <a:off x="3502660" y="1195070"/>
            <a:ext cx="122555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直播到手价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2097152" name="图片 17" descr="E:\产品主图\微信图片_20221107133250.jpg微信图片_20221107133250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7346950" y="2164715"/>
            <a:ext cx="4716780" cy="4690110"/>
          </a:xfrm>
          <a:prstGeom prst="rect">
            <a:avLst/>
          </a:prstGeom>
        </p:spPr>
      </p:pic>
      <p:sp>
        <p:nvSpPr>
          <p:cNvPr id="1048595" name="文本框 2"/>
          <p:cNvSpPr txBox="1"/>
          <p:nvPr/>
        </p:nvSpPr>
        <p:spPr>
          <a:xfrm>
            <a:off x="140335" y="192405"/>
            <a:ext cx="114236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商家名称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6" name="文本框 16"/>
          <p:cNvSpPr txBox="1"/>
          <p:nvPr/>
        </p:nvSpPr>
        <p:spPr>
          <a:xfrm>
            <a:off x="1283335" y="192405"/>
            <a:ext cx="204343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时代邦妮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7" name="文本框 23"/>
          <p:cNvSpPr txBox="1"/>
          <p:nvPr/>
        </p:nvSpPr>
        <p:spPr>
          <a:xfrm>
            <a:off x="6974840" y="708025"/>
            <a:ext cx="112268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发货时效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8" name="文本框 24"/>
          <p:cNvSpPr txBox="1"/>
          <p:nvPr/>
        </p:nvSpPr>
        <p:spPr>
          <a:xfrm>
            <a:off x="6974840" y="1198880"/>
            <a:ext cx="112395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发货快递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9" name="文本框 25"/>
          <p:cNvSpPr txBox="1"/>
          <p:nvPr/>
        </p:nvSpPr>
        <p:spPr>
          <a:xfrm>
            <a:off x="4728210" y="1195070"/>
            <a:ext cx="205930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59.9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0" name="文本框 26"/>
          <p:cNvSpPr txBox="1"/>
          <p:nvPr/>
        </p:nvSpPr>
        <p:spPr>
          <a:xfrm>
            <a:off x="8098790" y="1198880"/>
            <a:ext cx="155892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圆通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韵达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1" name="文本框 13"/>
          <p:cNvSpPr txBox="1"/>
          <p:nvPr/>
        </p:nvSpPr>
        <p:spPr>
          <a:xfrm>
            <a:off x="159385" y="688975"/>
            <a:ext cx="110871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联系方式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2" name="文本框 14"/>
          <p:cNvSpPr txBox="1"/>
          <p:nvPr/>
        </p:nvSpPr>
        <p:spPr>
          <a:xfrm>
            <a:off x="4700905" y="211455"/>
            <a:ext cx="2087245" cy="3067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麦丹露氨基酸洗发水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3" name="文本框 20"/>
          <p:cNvSpPr txBox="1"/>
          <p:nvPr/>
        </p:nvSpPr>
        <p:spPr>
          <a:xfrm>
            <a:off x="160020" y="1185545"/>
            <a:ext cx="110807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小店评分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4" name="文本框 18"/>
          <p:cNvSpPr txBox="1"/>
          <p:nvPr/>
        </p:nvSpPr>
        <p:spPr>
          <a:xfrm>
            <a:off x="4710430" y="698500"/>
            <a:ext cx="207708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99.9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5" name="文本框 19"/>
          <p:cNvSpPr txBox="1"/>
          <p:nvPr/>
        </p:nvSpPr>
        <p:spPr>
          <a:xfrm>
            <a:off x="8098790" y="708025"/>
            <a:ext cx="155892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48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小时内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6" name="文本框 22"/>
          <p:cNvSpPr txBox="1"/>
          <p:nvPr/>
        </p:nvSpPr>
        <p:spPr>
          <a:xfrm>
            <a:off x="8098790" y="217170"/>
            <a:ext cx="155829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10000+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7" name="文本框 7"/>
          <p:cNvSpPr txBox="1"/>
          <p:nvPr/>
        </p:nvSpPr>
        <p:spPr>
          <a:xfrm>
            <a:off x="1274445" y="1734820"/>
            <a:ext cx="204343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8" name="文本框 10"/>
          <p:cNvSpPr txBox="1"/>
          <p:nvPr/>
        </p:nvSpPr>
        <p:spPr>
          <a:xfrm>
            <a:off x="151130" y="1734820"/>
            <a:ext cx="110807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对接商务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9687560" y="217170"/>
            <a:ext cx="2456180" cy="34099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推荐理由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algn="ctr"/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3"/>
            </p:custDataLst>
          </p:nvPr>
        </p:nvSpPr>
        <p:spPr>
          <a:xfrm>
            <a:off x="9696450" y="708025"/>
            <a:ext cx="2447925" cy="13150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lvl="1" algn="l">
              <a:lnSpc>
                <a:spcPct val="14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三天不洗头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 algn="l">
              <a:lnSpc>
                <a:spcPct val="14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不痒也不油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 algn="l">
              <a:lnSpc>
                <a:spcPct val="14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持久留香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6972935" y="1689735"/>
            <a:ext cx="113347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发货地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8108315" y="1689100"/>
            <a:ext cx="1558925" cy="3340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广州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图片 17" descr="E:\产品主图\微信图片_202211051709045.jpg微信图片_202211051709045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7309485" y="2180590"/>
            <a:ext cx="4619625" cy="4618990"/>
          </a:xfrm>
          <a:prstGeom prst="rect">
            <a:avLst/>
          </a:prstGeom>
        </p:spPr>
      </p:pic>
      <p:sp>
        <p:nvSpPr>
          <p:cNvPr id="1048587" name="文本框 4"/>
          <p:cNvSpPr txBox="1"/>
          <p:nvPr>
            <p:custDataLst>
              <p:tags r:id="rId2"/>
            </p:custDataLst>
          </p:nvPr>
        </p:nvSpPr>
        <p:spPr>
          <a:xfrm>
            <a:off x="3503295" y="201930"/>
            <a:ext cx="119761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产品名称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88" name="文本框 5"/>
          <p:cNvSpPr txBox="1"/>
          <p:nvPr>
            <p:custDataLst>
              <p:tags r:id="rId3"/>
            </p:custDataLst>
          </p:nvPr>
        </p:nvSpPr>
        <p:spPr>
          <a:xfrm>
            <a:off x="1282700" y="688975"/>
            <a:ext cx="204343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18173429553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89" name="文本框 6"/>
          <p:cNvSpPr txBox="1"/>
          <p:nvPr>
            <p:custDataLst>
              <p:tags r:id="rId4"/>
            </p:custDataLst>
          </p:nvPr>
        </p:nvSpPr>
        <p:spPr>
          <a:xfrm>
            <a:off x="3502025" y="698500"/>
            <a:ext cx="120840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日常价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0" name="文本框 8"/>
          <p:cNvSpPr txBox="1"/>
          <p:nvPr>
            <p:custDataLst>
              <p:tags r:id="rId5"/>
            </p:custDataLst>
          </p:nvPr>
        </p:nvSpPr>
        <p:spPr>
          <a:xfrm>
            <a:off x="6974840" y="217170"/>
            <a:ext cx="112395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库存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1" name="文本框 9"/>
          <p:cNvSpPr txBox="1"/>
          <p:nvPr>
            <p:custDataLst>
              <p:tags r:id="rId6"/>
            </p:custDataLst>
          </p:nvPr>
        </p:nvSpPr>
        <p:spPr>
          <a:xfrm>
            <a:off x="1283335" y="1185545"/>
            <a:ext cx="204343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4.86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2" name="文本框 11"/>
          <p:cNvSpPr txBox="1"/>
          <p:nvPr>
            <p:custDataLst>
              <p:tags r:id="rId7"/>
            </p:custDataLst>
          </p:nvPr>
        </p:nvSpPr>
        <p:spPr>
          <a:xfrm>
            <a:off x="3502025" y="1710690"/>
            <a:ext cx="1228090" cy="33718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产品佣金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3" name="文本框 12"/>
          <p:cNvSpPr txBox="1"/>
          <p:nvPr>
            <p:custDataLst>
              <p:tags r:id="rId8"/>
            </p:custDataLst>
          </p:nvPr>
        </p:nvSpPr>
        <p:spPr>
          <a:xfrm>
            <a:off x="4730115" y="1710690"/>
            <a:ext cx="205676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42%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4" name="文本框 15"/>
          <p:cNvSpPr txBox="1"/>
          <p:nvPr>
            <p:custDataLst>
              <p:tags r:id="rId9"/>
            </p:custDataLst>
          </p:nvPr>
        </p:nvSpPr>
        <p:spPr>
          <a:xfrm>
            <a:off x="3502660" y="1195070"/>
            <a:ext cx="122555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直播到手价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5" name="文本框 2"/>
          <p:cNvSpPr txBox="1"/>
          <p:nvPr>
            <p:custDataLst>
              <p:tags r:id="rId10"/>
            </p:custDataLst>
          </p:nvPr>
        </p:nvSpPr>
        <p:spPr>
          <a:xfrm>
            <a:off x="140335" y="192405"/>
            <a:ext cx="114236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商家名称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6" name="文本框 16"/>
          <p:cNvSpPr txBox="1"/>
          <p:nvPr>
            <p:custDataLst>
              <p:tags r:id="rId11"/>
            </p:custDataLst>
          </p:nvPr>
        </p:nvSpPr>
        <p:spPr>
          <a:xfrm>
            <a:off x="1283335" y="192405"/>
            <a:ext cx="204343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时代邦妮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7" name="文本框 23"/>
          <p:cNvSpPr txBox="1"/>
          <p:nvPr>
            <p:custDataLst>
              <p:tags r:id="rId12"/>
            </p:custDataLst>
          </p:nvPr>
        </p:nvSpPr>
        <p:spPr>
          <a:xfrm>
            <a:off x="6974840" y="708025"/>
            <a:ext cx="112268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发货时效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8" name="文本框 24"/>
          <p:cNvSpPr txBox="1"/>
          <p:nvPr>
            <p:custDataLst>
              <p:tags r:id="rId13"/>
            </p:custDataLst>
          </p:nvPr>
        </p:nvSpPr>
        <p:spPr>
          <a:xfrm>
            <a:off x="6974840" y="1198880"/>
            <a:ext cx="112395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发货快递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9" name="文本框 25"/>
          <p:cNvSpPr txBox="1"/>
          <p:nvPr>
            <p:custDataLst>
              <p:tags r:id="rId14"/>
            </p:custDataLst>
          </p:nvPr>
        </p:nvSpPr>
        <p:spPr>
          <a:xfrm>
            <a:off x="4728210" y="1195070"/>
            <a:ext cx="205930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99.9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0" name="文本框 26"/>
          <p:cNvSpPr txBox="1"/>
          <p:nvPr>
            <p:custDataLst>
              <p:tags r:id="rId15"/>
            </p:custDataLst>
          </p:nvPr>
        </p:nvSpPr>
        <p:spPr>
          <a:xfrm>
            <a:off x="8098790" y="1198880"/>
            <a:ext cx="155892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圆通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韵达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1" name="文本框 13"/>
          <p:cNvSpPr txBox="1"/>
          <p:nvPr>
            <p:custDataLst>
              <p:tags r:id="rId16"/>
            </p:custDataLst>
          </p:nvPr>
        </p:nvSpPr>
        <p:spPr>
          <a:xfrm>
            <a:off x="159385" y="688975"/>
            <a:ext cx="110871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联系方式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2" name="文本框 14"/>
          <p:cNvSpPr txBox="1"/>
          <p:nvPr>
            <p:custDataLst>
              <p:tags r:id="rId17"/>
            </p:custDataLst>
          </p:nvPr>
        </p:nvSpPr>
        <p:spPr>
          <a:xfrm>
            <a:off x="4700905" y="211455"/>
            <a:ext cx="2087245" cy="3067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甘草香芬洗护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3" name="文本框 20"/>
          <p:cNvSpPr txBox="1"/>
          <p:nvPr>
            <p:custDataLst>
              <p:tags r:id="rId18"/>
            </p:custDataLst>
          </p:nvPr>
        </p:nvSpPr>
        <p:spPr>
          <a:xfrm>
            <a:off x="160020" y="1185545"/>
            <a:ext cx="110807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小店评分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4" name="文本框 18"/>
          <p:cNvSpPr txBox="1"/>
          <p:nvPr>
            <p:custDataLst>
              <p:tags r:id="rId19"/>
            </p:custDataLst>
          </p:nvPr>
        </p:nvSpPr>
        <p:spPr>
          <a:xfrm>
            <a:off x="4710430" y="698500"/>
            <a:ext cx="207708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169.9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5" name="文本框 19"/>
          <p:cNvSpPr txBox="1"/>
          <p:nvPr>
            <p:custDataLst>
              <p:tags r:id="rId20"/>
            </p:custDataLst>
          </p:nvPr>
        </p:nvSpPr>
        <p:spPr>
          <a:xfrm>
            <a:off x="8098790" y="708025"/>
            <a:ext cx="155892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48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小时内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6" name="文本框 22"/>
          <p:cNvSpPr txBox="1"/>
          <p:nvPr>
            <p:custDataLst>
              <p:tags r:id="rId21"/>
            </p:custDataLst>
          </p:nvPr>
        </p:nvSpPr>
        <p:spPr>
          <a:xfrm>
            <a:off x="8098790" y="217170"/>
            <a:ext cx="155829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10000+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7" name="文本框 7"/>
          <p:cNvSpPr txBox="1"/>
          <p:nvPr>
            <p:custDataLst>
              <p:tags r:id="rId22"/>
            </p:custDataLst>
          </p:nvPr>
        </p:nvSpPr>
        <p:spPr>
          <a:xfrm>
            <a:off x="1274445" y="1734820"/>
            <a:ext cx="204343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8" name="文本框 10"/>
          <p:cNvSpPr txBox="1"/>
          <p:nvPr>
            <p:custDataLst>
              <p:tags r:id="rId23"/>
            </p:custDataLst>
          </p:nvPr>
        </p:nvSpPr>
        <p:spPr>
          <a:xfrm>
            <a:off x="151130" y="1734820"/>
            <a:ext cx="110807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对接商务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24"/>
            </p:custDataLst>
          </p:nvPr>
        </p:nvSpPr>
        <p:spPr>
          <a:xfrm>
            <a:off x="9687560" y="217170"/>
            <a:ext cx="2456180" cy="34099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推荐理由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algn="ctr"/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25"/>
            </p:custDataLst>
          </p:nvPr>
        </p:nvSpPr>
        <p:spPr>
          <a:xfrm>
            <a:off x="9696450" y="708025"/>
            <a:ext cx="2447925" cy="13150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lvl="1">
              <a:lnSpc>
                <a:spcPct val="140000"/>
              </a:lnSpc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三天不洗头</a:t>
            </a:r>
            <a:endPara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>
              <a:lnSpc>
                <a:spcPct val="140000"/>
              </a:lnSpc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不痒也不油</a:t>
            </a:r>
            <a:endPara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>
              <a:lnSpc>
                <a:spcPct val="140000"/>
              </a:lnSpc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持久留香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6"/>
            </p:custDataLst>
          </p:nvPr>
        </p:nvSpPr>
        <p:spPr>
          <a:xfrm>
            <a:off x="6972935" y="1689735"/>
            <a:ext cx="113347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发货地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27"/>
            </p:custDataLst>
          </p:nvPr>
        </p:nvSpPr>
        <p:spPr>
          <a:xfrm>
            <a:off x="8108315" y="1689100"/>
            <a:ext cx="1558925" cy="3340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广州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86" name="文本框 3"/>
          <p:cNvSpPr txBox="1"/>
          <p:nvPr>
            <p:custDataLst>
              <p:tags r:id="rId28"/>
            </p:custDataLst>
          </p:nvPr>
        </p:nvSpPr>
        <p:spPr>
          <a:xfrm>
            <a:off x="160020" y="2180590"/>
            <a:ext cx="6925310" cy="46621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sz="1150" b="1" dirty="0">
                <a:latin typeface="+mn-ea"/>
                <a:cs typeface="+mn-ea"/>
                <a:sym typeface="+mn-ea"/>
              </a:rPr>
              <a:t>1.</a:t>
            </a:r>
            <a:r>
              <a:rPr lang="zh-CN" sz="1150" b="1" dirty="0">
                <a:latin typeface="+mn-ea"/>
                <a:cs typeface="+mn-ea"/>
                <a:sym typeface="+mn-ea"/>
              </a:rPr>
              <a:t>品牌名称：</a:t>
            </a:r>
            <a:r>
              <a:rPr lang="zh-CN" altLang="en-US" sz="115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甘草香芬洗发水</a:t>
            </a:r>
            <a:r>
              <a:rPr lang="zh-CN" sz="1150" b="1" dirty="0">
                <a:latin typeface="+mn-ea"/>
                <a:cs typeface="+mn-ea"/>
                <a:sym typeface="+mn-ea"/>
              </a:rPr>
              <a:t>洗发水</a:t>
            </a:r>
            <a:endParaRPr lang="zh-CN" sz="1150" b="1" dirty="0">
              <a:latin typeface="+mn-ea"/>
              <a:cs typeface="+mn-ea"/>
              <a:sym typeface="+mn-ea"/>
            </a:endParaRPr>
          </a:p>
          <a:p>
            <a:r>
              <a:rPr sz="1150" b="1" dirty="0">
                <a:latin typeface="+mn-ea"/>
                <a:cs typeface="+mn-ea"/>
                <a:sym typeface="+mn-ea"/>
              </a:rPr>
              <a:t>2.</a:t>
            </a:r>
            <a:r>
              <a:rPr lang="zh-CN" sz="1150" b="1" dirty="0">
                <a:latin typeface="+mn-ea"/>
                <a:cs typeface="+mn-ea"/>
                <a:sym typeface="+mn-ea"/>
              </a:rPr>
              <a:t>产品规格</a:t>
            </a:r>
            <a:r>
              <a:rPr lang="zh-CN" sz="1150" b="1" dirty="0" smtClean="0">
                <a:latin typeface="+mn-ea"/>
                <a:cs typeface="+mn-ea"/>
                <a:sym typeface="+mn-ea"/>
              </a:rPr>
              <a:t>：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500g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甘草*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3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瓶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+168g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甘草*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2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瓶</a:t>
            </a:r>
            <a:endParaRPr lang="en-US" altLang="zh-CN" sz="1150" b="1" dirty="0">
              <a:latin typeface="+mn-ea"/>
              <a:cs typeface="+mn-ea"/>
              <a:sym typeface="+mn-ea"/>
            </a:endParaRPr>
          </a:p>
          <a:p>
            <a:r>
              <a:rPr lang="en-US" sz="1150" b="1" dirty="0" smtClean="0">
                <a:latin typeface="+mn-ea"/>
                <a:cs typeface="+mn-ea"/>
                <a:sym typeface="+mn-ea"/>
              </a:rPr>
              <a:t>3.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核心卖点：一次洗头，七天不痒，三天留香</a:t>
            </a:r>
            <a:endParaRPr lang="en-US" altLang="zh-CN" sz="1150" b="1" dirty="0" smtClean="0">
              <a:latin typeface="+mn-ea"/>
              <a:cs typeface="+mn-ea"/>
              <a:sym typeface="+mn-ea"/>
            </a:endParaRPr>
          </a:p>
          <a:p>
            <a:pPr indent="0" algn="l">
              <a:buNone/>
            </a:pPr>
            <a:r>
              <a:rPr lang="en-US" sz="1150" b="1" dirty="0" smtClean="0">
                <a:latin typeface="+mn-ea"/>
                <a:cs typeface="+mn-ea"/>
                <a:sym typeface="+mn-ea"/>
              </a:rPr>
              <a:t>4.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产品卖</a:t>
            </a:r>
            <a:r>
              <a:rPr lang="zh-CN" altLang="en-US" sz="1150" b="1" dirty="0">
                <a:latin typeface="+mn-ea"/>
                <a:cs typeface="+mn-ea"/>
                <a:sym typeface="+mn-ea"/>
              </a:rPr>
              <a:t>点：</a:t>
            </a:r>
            <a:endParaRPr lang="zh-CN" altLang="en-US" sz="1150" b="1" dirty="0">
              <a:latin typeface="+mn-ea"/>
              <a:cs typeface="+mn-ea"/>
              <a:sym typeface="+mn-ea"/>
            </a:endParaRPr>
          </a:p>
          <a:p>
            <a:pPr indent="0" algn="l">
              <a:buNone/>
            </a:pPr>
            <a:r>
              <a:rPr lang="zh-CN" altLang="en-US" sz="1150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独特香氛，留香持久，补水保湿，滋润发根富含氨基酸，深层滋养，泡沫丰富易冲洗／柔顺清爽！加入洗发水中甘草酸二钾具有抑菌、消炎、抗衰、抗敏，止痒，除臭等功效。 长期使用可修复受损头皮。</a:t>
            </a:r>
            <a:endParaRPr lang="zh-CN" altLang="en-US" sz="1150" b="1" dirty="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sz="115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5.</a:t>
            </a:r>
            <a:r>
              <a:rPr lang="zh-CN" altLang="en-US" sz="115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价</a:t>
            </a:r>
            <a:r>
              <a:rPr lang="zh-CN" altLang="en-US" sz="1150" b="1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值渲染：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去屑止痒，柔顺清香、控油，母婴级配方，绿色植物更健康</a:t>
            </a:r>
            <a:endParaRPr lang="zh-CN" altLang="en-US" sz="1150" b="1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r>
              <a:rPr kumimoji="1" lang="en-US" altLang="zh-CN" sz="1150" b="1" dirty="0">
                <a:latin typeface="微软雅黑" panose="020B0503020204020204" pitchFamily="34" charset="-122"/>
                <a:sym typeface="+mn-ea"/>
              </a:rPr>
              <a:t>6.</a:t>
            </a:r>
            <a:r>
              <a:rPr kumimoji="1" lang="zh-CN" altLang="zh-CN" sz="1150" b="1" dirty="0">
                <a:latin typeface="微软雅黑" panose="020B0503020204020204" pitchFamily="34" charset="-122"/>
                <a:sym typeface="+mn-ea"/>
              </a:rPr>
              <a:t>使用方法</a:t>
            </a:r>
            <a:r>
              <a:rPr kumimoji="1" lang="zh-CN" altLang="zh-CN" sz="1150" b="1" dirty="0" smtClean="0">
                <a:latin typeface="微软雅黑" panose="020B0503020204020204" pitchFamily="34" charset="-122"/>
                <a:sym typeface="+mn-ea"/>
              </a:rPr>
              <a:t>：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适量的于掌心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,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揉出泡沫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.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均匀涂于头皮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,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轻轻按摩一到两分钟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.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左右上下像按摩那样反复稍微用力洗头皮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,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让头皮充分活跃之后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,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洗掉洗发水</a:t>
            </a:r>
            <a:endParaRPr kumimoji="1" lang="zh-CN" altLang="zh-CN" sz="1150" b="1" dirty="0">
              <a:latin typeface="微软雅黑" panose="020B0503020204020204" pitchFamily="34" charset="-122"/>
            </a:endParaRPr>
          </a:p>
          <a:p>
            <a:pPr indent="0" algn="l">
              <a:buNone/>
            </a:pPr>
            <a:r>
              <a:rPr lang="en-US" altLang="zh-CN" sz="1150" b="1" dirty="0">
                <a:latin typeface="+mn-ea"/>
                <a:cs typeface="+mn-ea"/>
                <a:sym typeface="+mn-ea"/>
              </a:rPr>
              <a:t>7.</a:t>
            </a:r>
            <a:r>
              <a:rPr lang="zh-CN" altLang="en-US" sz="1150" b="1" dirty="0">
                <a:latin typeface="+mn-ea"/>
                <a:cs typeface="+mn-ea"/>
                <a:sym typeface="+mn-ea"/>
              </a:rPr>
              <a:t>适用人群：通用</a:t>
            </a:r>
            <a:endParaRPr lang="zh-CN" altLang="en-US" sz="1150" b="1" dirty="0">
              <a:latin typeface="+mn-ea"/>
              <a:cs typeface="+mn-ea"/>
              <a:sym typeface="+mn-ea"/>
            </a:endParaRPr>
          </a:p>
          <a:p>
            <a:r>
              <a:rPr lang="en-US" altLang="zh-CN" sz="1150" b="1" dirty="0">
                <a:sym typeface="+mn-ea"/>
              </a:rPr>
              <a:t>8.</a:t>
            </a:r>
            <a:r>
              <a:rPr lang="zh-CN" altLang="zh-CN" sz="1150" b="1" dirty="0">
                <a:sym typeface="+mn-ea"/>
              </a:rPr>
              <a:t>哪个主播卖过</a:t>
            </a:r>
            <a:r>
              <a:rPr lang="zh-CN" altLang="zh-CN" sz="1150" b="1" dirty="0" smtClean="0">
                <a:sym typeface="+mn-ea"/>
              </a:rPr>
              <a:t>：</a:t>
            </a:r>
            <a:r>
              <a:rPr lang="zh-CN" altLang="en-US" sz="1150" b="1" dirty="0" smtClean="0">
                <a:sym typeface="+mn-ea"/>
              </a:rPr>
              <a:t>快手徐小米教搭配品牌江南印象，吴召国品牌：蓝狄，大萍子品牌：古兰驰等都是我们集团工厂代工，邦妮精细化工有限公司</a:t>
            </a:r>
            <a:endParaRPr lang="zh-CN" altLang="zh-CN" sz="1150" b="1" dirty="0">
              <a:sym typeface="+mn-ea"/>
            </a:endParaRPr>
          </a:p>
          <a:p>
            <a:r>
              <a:rPr lang="en-US" altLang="zh-CN" sz="1150" b="1" dirty="0">
                <a:sym typeface="+mn-ea"/>
              </a:rPr>
              <a:t>9.</a:t>
            </a:r>
            <a:r>
              <a:rPr lang="zh-CN" altLang="zh-CN" sz="1150" b="1" dirty="0">
                <a:sym typeface="+mn-ea"/>
              </a:rPr>
              <a:t>网红销售数据</a:t>
            </a:r>
            <a:r>
              <a:rPr lang="zh-CN" altLang="zh-CN" sz="1150" b="1" dirty="0" smtClean="0">
                <a:sym typeface="+mn-ea"/>
              </a:rPr>
              <a:t>：</a:t>
            </a:r>
            <a:r>
              <a:rPr lang="zh-CN" altLang="en-US" sz="1150" b="1" dirty="0" smtClean="0">
                <a:sym typeface="+mn-ea"/>
              </a:rPr>
              <a:t>例如江南印象年销售</a:t>
            </a:r>
            <a:r>
              <a:rPr lang="en-US" altLang="zh-CN" sz="1150" b="1" dirty="0" smtClean="0">
                <a:sym typeface="+mn-ea"/>
              </a:rPr>
              <a:t>5</a:t>
            </a:r>
            <a:r>
              <a:rPr lang="zh-CN" altLang="en-US" sz="1150" b="1" dirty="0" smtClean="0">
                <a:sym typeface="+mn-ea"/>
              </a:rPr>
              <a:t>千万以上</a:t>
            </a:r>
            <a:endParaRPr lang="zh-CN" altLang="en-US" sz="115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indent="0" algn="l">
              <a:buNone/>
            </a:pPr>
            <a:r>
              <a:rPr lang="en-US" altLang="zh-CN" sz="115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10.</a:t>
            </a:r>
            <a:r>
              <a:rPr lang="zh-CN" altLang="en-US" sz="115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生产日期及保质期：三年</a:t>
            </a:r>
            <a:endParaRPr lang="zh-CN" altLang="en-US" sz="115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15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11.</a:t>
            </a:r>
            <a:r>
              <a:rPr lang="zh-CN" altLang="en-US" sz="115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是否可做实验：可以</a:t>
            </a:r>
            <a:endParaRPr lang="zh-CN" altLang="en-US" sz="115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15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12.</a:t>
            </a:r>
            <a:r>
              <a:rPr kumimoji="1" lang="zh-CN" sz="1150" b="1" dirty="0">
                <a:latin typeface="微软雅黑" panose="020B0503020204020204" pitchFamily="34" charset="-122"/>
                <a:sym typeface="+mn-ea"/>
              </a:rPr>
              <a:t>产品售后优势</a:t>
            </a:r>
            <a:r>
              <a:rPr kumimoji="1" lang="en-US" altLang="zh-CN" sz="1150" b="1" dirty="0">
                <a:latin typeface="微软雅黑" panose="020B0503020204020204" pitchFamily="34" charset="-122"/>
                <a:sym typeface="+mn-ea"/>
              </a:rPr>
              <a:t>/</a:t>
            </a:r>
            <a:r>
              <a:rPr kumimoji="1" lang="zh-CN" altLang="en-US" sz="1150" b="1" dirty="0">
                <a:latin typeface="微软雅黑" panose="020B0503020204020204" pitchFamily="34" charset="-122"/>
                <a:sym typeface="+mn-ea"/>
              </a:rPr>
              <a:t>方式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：运费险</a:t>
            </a:r>
            <a:endParaRPr kumimoji="1" lang="zh-CN" altLang="en-US" sz="1150" b="1" dirty="0">
              <a:latin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150" b="1" dirty="0">
                <a:latin typeface="+mn-ea"/>
                <a:cs typeface="+mn-ea"/>
                <a:sym typeface="+mn-ea"/>
              </a:rPr>
              <a:t>13.</a:t>
            </a:r>
            <a:r>
              <a:rPr lang="zh-CN" altLang="en-US" sz="1150" b="1" dirty="0">
                <a:latin typeface="+mn-ea"/>
                <a:cs typeface="+mn-ea"/>
                <a:sym typeface="+mn-ea"/>
              </a:rPr>
              <a:t>对比同品类产品优势在哪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：全国首家把中药甘草提取物用于洗发水中，消炎杀菌止痒，用甘油椰油替代硅油，让头皮更健康，添加多种优质氨基酸，例如：玉米谷蛋白氨基酸等</a:t>
            </a:r>
            <a:endParaRPr kumimoji="1" lang="zh-CN" sz="115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kumimoji="1" lang="en-US" altLang="zh-CN" sz="1150" b="1" dirty="0">
                <a:latin typeface="微软雅黑" panose="020B0503020204020204" pitchFamily="34" charset="-122"/>
                <a:sym typeface="+mn-ea"/>
              </a:rPr>
              <a:t>14.</a:t>
            </a:r>
            <a:r>
              <a:rPr kumimoji="1" lang="zh-CN" altLang="en-US" sz="1150" b="1" dirty="0">
                <a:latin typeface="微软雅黑" panose="020B0503020204020204" pitchFamily="34" charset="-122"/>
                <a:sym typeface="+mn-ea"/>
              </a:rPr>
              <a:t>预计库存</a:t>
            </a:r>
            <a:r>
              <a:rPr lang="en-US" altLang="zh-CN" sz="1150" b="1" dirty="0">
                <a:sym typeface="+mn-ea"/>
              </a:rPr>
              <a:t>3</a:t>
            </a:r>
            <a:r>
              <a:rPr lang="zh-CN" altLang="en-US" sz="1150" b="1" dirty="0">
                <a:sym typeface="+mn-ea"/>
              </a:rPr>
              <a:t>天</a:t>
            </a:r>
            <a:r>
              <a:rPr lang="en-US" altLang="zh-CN" sz="1150" b="1" dirty="0">
                <a:sym typeface="+mn-ea"/>
              </a:rPr>
              <a:t>/5</a:t>
            </a:r>
            <a:r>
              <a:rPr lang="zh-CN" altLang="en-US" sz="1150" b="1" dirty="0">
                <a:sym typeface="+mn-ea"/>
              </a:rPr>
              <a:t>天</a:t>
            </a:r>
            <a:r>
              <a:rPr lang="en-US" altLang="zh-CN" sz="1150" b="1" dirty="0">
                <a:sym typeface="+mn-ea"/>
              </a:rPr>
              <a:t>/7</a:t>
            </a:r>
            <a:r>
              <a:rPr lang="zh-CN" altLang="zh-CN" sz="1150" b="1" dirty="0">
                <a:sym typeface="+mn-ea"/>
              </a:rPr>
              <a:t>天发多少</a:t>
            </a:r>
            <a:r>
              <a:rPr lang="zh-CN" altLang="zh-CN" sz="1150" b="1" dirty="0" smtClean="0">
                <a:sym typeface="+mn-ea"/>
              </a:rPr>
              <a:t>：</a:t>
            </a:r>
            <a:r>
              <a:rPr lang="en-US" altLang="zh-CN" sz="1150" b="1" dirty="0" smtClean="0">
                <a:sym typeface="+mn-ea"/>
              </a:rPr>
              <a:t>10000+</a:t>
            </a:r>
            <a:endParaRPr lang="zh-CN" altLang="en-US" sz="115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150" b="1" dirty="0">
                <a:latin typeface="+mn-ea"/>
                <a:cs typeface="+mn-ea"/>
                <a:sym typeface="+mn-ea"/>
              </a:rPr>
              <a:t>15.</a:t>
            </a:r>
            <a:r>
              <a:rPr lang="zh-CN" altLang="en-US" sz="1150" b="1" dirty="0">
                <a:latin typeface="+mn-ea"/>
                <a:cs typeface="+mn-ea"/>
                <a:sym typeface="+mn-ea"/>
              </a:rPr>
              <a:t>是否赠送小样产品？</a:t>
            </a:r>
            <a:r>
              <a:rPr lang="en-US" altLang="zh-CN" sz="1150" b="1" dirty="0">
                <a:latin typeface="+mn-ea"/>
                <a:cs typeface="+mn-ea"/>
                <a:sym typeface="+mn-ea"/>
              </a:rPr>
              <a:t>1000</a:t>
            </a:r>
            <a:r>
              <a:rPr lang="zh-CN" altLang="en-US" sz="1150" b="1" dirty="0">
                <a:latin typeface="+mn-ea"/>
                <a:cs typeface="+mn-ea"/>
                <a:sym typeface="+mn-ea"/>
              </a:rPr>
              <a:t>单以上</a:t>
            </a:r>
            <a:r>
              <a:rPr lang="en-US" altLang="zh-CN" sz="1150" b="1" dirty="0">
                <a:latin typeface="+mn-ea"/>
                <a:cs typeface="+mn-ea"/>
                <a:sym typeface="+mn-ea"/>
              </a:rPr>
              <a:t>(</a:t>
            </a:r>
            <a:r>
              <a:rPr lang="zh-CN" altLang="en-US" sz="1150" b="1" dirty="0">
                <a:latin typeface="+mn-ea"/>
                <a:cs typeface="+mn-ea"/>
                <a:sym typeface="+mn-ea"/>
              </a:rPr>
              <a:t>预热作用）：配送两包小样（</a:t>
            </a:r>
            <a:r>
              <a:rPr lang="en-US" altLang="zh-CN" sz="1150" b="1" dirty="0">
                <a:latin typeface="+mn-ea"/>
                <a:cs typeface="+mn-ea"/>
                <a:sym typeface="+mn-ea"/>
              </a:rPr>
              <a:t>10g/</a:t>
            </a:r>
            <a:r>
              <a:rPr lang="zh-CN" altLang="en-US" sz="1150" b="1" dirty="0">
                <a:latin typeface="+mn-ea"/>
                <a:cs typeface="+mn-ea"/>
                <a:sym typeface="+mn-ea"/>
              </a:rPr>
              <a:t>包）</a:t>
            </a:r>
            <a:endParaRPr lang="zh-CN" altLang="en-US" sz="1150" b="1" dirty="0"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endParaRPr lang="zh-CN" altLang="en-US" sz="1600" b="1" dirty="0"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文本框 4"/>
          <p:cNvSpPr txBox="1"/>
          <p:nvPr>
            <p:custDataLst>
              <p:tags r:id="rId1"/>
            </p:custDataLst>
          </p:nvPr>
        </p:nvSpPr>
        <p:spPr>
          <a:xfrm>
            <a:off x="3503295" y="201930"/>
            <a:ext cx="119761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产品名称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88" name="文本框 5"/>
          <p:cNvSpPr txBox="1"/>
          <p:nvPr>
            <p:custDataLst>
              <p:tags r:id="rId2"/>
            </p:custDataLst>
          </p:nvPr>
        </p:nvSpPr>
        <p:spPr>
          <a:xfrm>
            <a:off x="1282700" y="688975"/>
            <a:ext cx="204343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18173429553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89" name="文本框 6"/>
          <p:cNvSpPr txBox="1"/>
          <p:nvPr>
            <p:custDataLst>
              <p:tags r:id="rId3"/>
            </p:custDataLst>
          </p:nvPr>
        </p:nvSpPr>
        <p:spPr>
          <a:xfrm>
            <a:off x="3502025" y="698500"/>
            <a:ext cx="120840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日常价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0" name="文本框 8"/>
          <p:cNvSpPr txBox="1"/>
          <p:nvPr>
            <p:custDataLst>
              <p:tags r:id="rId4"/>
            </p:custDataLst>
          </p:nvPr>
        </p:nvSpPr>
        <p:spPr>
          <a:xfrm>
            <a:off x="6974840" y="217170"/>
            <a:ext cx="112395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库存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1" name="文本框 9"/>
          <p:cNvSpPr txBox="1"/>
          <p:nvPr>
            <p:custDataLst>
              <p:tags r:id="rId5"/>
            </p:custDataLst>
          </p:nvPr>
        </p:nvSpPr>
        <p:spPr>
          <a:xfrm>
            <a:off x="1283335" y="1185545"/>
            <a:ext cx="204343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4.86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2" name="文本框 11"/>
          <p:cNvSpPr txBox="1"/>
          <p:nvPr>
            <p:custDataLst>
              <p:tags r:id="rId6"/>
            </p:custDataLst>
          </p:nvPr>
        </p:nvSpPr>
        <p:spPr>
          <a:xfrm>
            <a:off x="3502025" y="1710690"/>
            <a:ext cx="1228090" cy="33718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产品佣金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3" name="文本框 12"/>
          <p:cNvSpPr txBox="1"/>
          <p:nvPr>
            <p:custDataLst>
              <p:tags r:id="rId7"/>
            </p:custDataLst>
          </p:nvPr>
        </p:nvSpPr>
        <p:spPr>
          <a:xfrm>
            <a:off x="4730115" y="1710690"/>
            <a:ext cx="205676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42%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4" name="文本框 15"/>
          <p:cNvSpPr txBox="1"/>
          <p:nvPr>
            <p:custDataLst>
              <p:tags r:id="rId8"/>
            </p:custDataLst>
          </p:nvPr>
        </p:nvSpPr>
        <p:spPr>
          <a:xfrm>
            <a:off x="3502660" y="1195070"/>
            <a:ext cx="122555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直播到手价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5" name="文本框 2"/>
          <p:cNvSpPr txBox="1"/>
          <p:nvPr>
            <p:custDataLst>
              <p:tags r:id="rId9"/>
            </p:custDataLst>
          </p:nvPr>
        </p:nvSpPr>
        <p:spPr>
          <a:xfrm>
            <a:off x="140335" y="192405"/>
            <a:ext cx="114236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商家名称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6" name="文本框 16"/>
          <p:cNvSpPr txBox="1"/>
          <p:nvPr>
            <p:custDataLst>
              <p:tags r:id="rId10"/>
            </p:custDataLst>
          </p:nvPr>
        </p:nvSpPr>
        <p:spPr>
          <a:xfrm>
            <a:off x="1283335" y="192405"/>
            <a:ext cx="204343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时代邦妮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7" name="文本框 23"/>
          <p:cNvSpPr txBox="1"/>
          <p:nvPr>
            <p:custDataLst>
              <p:tags r:id="rId11"/>
            </p:custDataLst>
          </p:nvPr>
        </p:nvSpPr>
        <p:spPr>
          <a:xfrm>
            <a:off x="6974840" y="708025"/>
            <a:ext cx="112268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发货时效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8" name="文本框 24"/>
          <p:cNvSpPr txBox="1"/>
          <p:nvPr>
            <p:custDataLst>
              <p:tags r:id="rId12"/>
            </p:custDataLst>
          </p:nvPr>
        </p:nvSpPr>
        <p:spPr>
          <a:xfrm>
            <a:off x="6974840" y="1198880"/>
            <a:ext cx="112395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发货快递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9" name="文本框 25"/>
          <p:cNvSpPr txBox="1"/>
          <p:nvPr>
            <p:custDataLst>
              <p:tags r:id="rId13"/>
            </p:custDataLst>
          </p:nvPr>
        </p:nvSpPr>
        <p:spPr>
          <a:xfrm>
            <a:off x="4728210" y="1195070"/>
            <a:ext cx="205930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79.9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0" name="文本框 26"/>
          <p:cNvSpPr txBox="1"/>
          <p:nvPr>
            <p:custDataLst>
              <p:tags r:id="rId14"/>
            </p:custDataLst>
          </p:nvPr>
        </p:nvSpPr>
        <p:spPr>
          <a:xfrm>
            <a:off x="8098790" y="1198880"/>
            <a:ext cx="155892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圆通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韵达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1" name="文本框 13"/>
          <p:cNvSpPr txBox="1"/>
          <p:nvPr>
            <p:custDataLst>
              <p:tags r:id="rId15"/>
            </p:custDataLst>
          </p:nvPr>
        </p:nvSpPr>
        <p:spPr>
          <a:xfrm>
            <a:off x="159385" y="688975"/>
            <a:ext cx="110871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联系方式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2" name="文本框 14"/>
          <p:cNvSpPr txBox="1"/>
          <p:nvPr>
            <p:custDataLst>
              <p:tags r:id="rId16"/>
            </p:custDataLst>
          </p:nvPr>
        </p:nvSpPr>
        <p:spPr>
          <a:xfrm>
            <a:off x="4700905" y="211455"/>
            <a:ext cx="2087245" cy="3067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甘草香芬洗护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3" name="文本框 20"/>
          <p:cNvSpPr txBox="1"/>
          <p:nvPr>
            <p:custDataLst>
              <p:tags r:id="rId17"/>
            </p:custDataLst>
          </p:nvPr>
        </p:nvSpPr>
        <p:spPr>
          <a:xfrm>
            <a:off x="160020" y="1185545"/>
            <a:ext cx="110807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小店评分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4" name="文本框 18"/>
          <p:cNvSpPr txBox="1"/>
          <p:nvPr>
            <p:custDataLst>
              <p:tags r:id="rId18"/>
            </p:custDataLst>
          </p:nvPr>
        </p:nvSpPr>
        <p:spPr>
          <a:xfrm>
            <a:off x="4710430" y="698500"/>
            <a:ext cx="207708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119.9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5" name="文本框 19"/>
          <p:cNvSpPr txBox="1"/>
          <p:nvPr>
            <p:custDataLst>
              <p:tags r:id="rId19"/>
            </p:custDataLst>
          </p:nvPr>
        </p:nvSpPr>
        <p:spPr>
          <a:xfrm>
            <a:off x="8098790" y="708025"/>
            <a:ext cx="155892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48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小时内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6" name="文本框 22"/>
          <p:cNvSpPr txBox="1"/>
          <p:nvPr>
            <p:custDataLst>
              <p:tags r:id="rId20"/>
            </p:custDataLst>
          </p:nvPr>
        </p:nvSpPr>
        <p:spPr>
          <a:xfrm>
            <a:off x="8098790" y="217170"/>
            <a:ext cx="155829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10000+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7" name="文本框 7"/>
          <p:cNvSpPr txBox="1"/>
          <p:nvPr>
            <p:custDataLst>
              <p:tags r:id="rId21"/>
            </p:custDataLst>
          </p:nvPr>
        </p:nvSpPr>
        <p:spPr>
          <a:xfrm>
            <a:off x="1274445" y="1734820"/>
            <a:ext cx="204343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8" name="文本框 10"/>
          <p:cNvSpPr txBox="1"/>
          <p:nvPr>
            <p:custDataLst>
              <p:tags r:id="rId22"/>
            </p:custDataLst>
          </p:nvPr>
        </p:nvSpPr>
        <p:spPr>
          <a:xfrm>
            <a:off x="151130" y="1734820"/>
            <a:ext cx="110807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对接商务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23"/>
            </p:custDataLst>
          </p:nvPr>
        </p:nvSpPr>
        <p:spPr>
          <a:xfrm>
            <a:off x="9687560" y="217170"/>
            <a:ext cx="2456180" cy="34099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推荐理由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algn="ctr"/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24"/>
            </p:custDataLst>
          </p:nvPr>
        </p:nvSpPr>
        <p:spPr>
          <a:xfrm>
            <a:off x="9696450" y="708025"/>
            <a:ext cx="2447925" cy="13150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lvl="1">
              <a:lnSpc>
                <a:spcPct val="140000"/>
              </a:lnSpc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三天不洗头</a:t>
            </a:r>
            <a:endPara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>
              <a:lnSpc>
                <a:spcPct val="140000"/>
              </a:lnSpc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不痒也不油</a:t>
            </a:r>
            <a:endPara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>
              <a:lnSpc>
                <a:spcPct val="140000"/>
              </a:lnSpc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持久留香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5"/>
            </p:custDataLst>
          </p:nvPr>
        </p:nvSpPr>
        <p:spPr>
          <a:xfrm>
            <a:off x="6972935" y="1689735"/>
            <a:ext cx="113347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发货地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26"/>
            </p:custDataLst>
          </p:nvPr>
        </p:nvSpPr>
        <p:spPr>
          <a:xfrm>
            <a:off x="8108315" y="1689100"/>
            <a:ext cx="1558925" cy="3340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广州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86" name="文本框 3"/>
          <p:cNvSpPr txBox="1"/>
          <p:nvPr>
            <p:custDataLst>
              <p:tags r:id="rId27"/>
            </p:custDataLst>
          </p:nvPr>
        </p:nvSpPr>
        <p:spPr>
          <a:xfrm>
            <a:off x="160020" y="2180590"/>
            <a:ext cx="6925310" cy="46621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sz="1150" b="1" dirty="0">
                <a:latin typeface="+mn-ea"/>
                <a:cs typeface="+mn-ea"/>
                <a:sym typeface="+mn-ea"/>
              </a:rPr>
              <a:t>1.</a:t>
            </a:r>
            <a:r>
              <a:rPr lang="zh-CN" sz="1150" b="1" dirty="0">
                <a:latin typeface="+mn-ea"/>
                <a:cs typeface="+mn-ea"/>
                <a:sym typeface="+mn-ea"/>
              </a:rPr>
              <a:t>品牌名称：</a:t>
            </a:r>
            <a:r>
              <a:rPr lang="zh-CN" altLang="en-US" sz="115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甘草香芬洗发水</a:t>
            </a:r>
            <a:endParaRPr lang="zh-CN" sz="1150" b="1" dirty="0">
              <a:latin typeface="+mn-ea"/>
              <a:cs typeface="+mn-ea"/>
              <a:sym typeface="+mn-ea"/>
            </a:endParaRPr>
          </a:p>
          <a:p>
            <a:r>
              <a:rPr sz="1150" b="1" dirty="0">
                <a:latin typeface="+mn-ea"/>
                <a:cs typeface="+mn-ea"/>
                <a:sym typeface="+mn-ea"/>
              </a:rPr>
              <a:t>2.</a:t>
            </a:r>
            <a:r>
              <a:rPr lang="zh-CN" sz="1150" b="1" dirty="0">
                <a:latin typeface="+mn-ea"/>
                <a:cs typeface="+mn-ea"/>
                <a:sym typeface="+mn-ea"/>
              </a:rPr>
              <a:t>产品规格</a:t>
            </a:r>
            <a:r>
              <a:rPr lang="zh-CN" sz="1150" b="1" dirty="0" smtClean="0">
                <a:latin typeface="+mn-ea"/>
                <a:cs typeface="+mn-ea"/>
                <a:sym typeface="+mn-ea"/>
              </a:rPr>
              <a:t>：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500g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甘草*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2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瓶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+168g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甘草*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3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瓶</a:t>
            </a:r>
            <a:endParaRPr lang="en-US" altLang="zh-CN" sz="1150" b="1" dirty="0">
              <a:latin typeface="+mn-ea"/>
              <a:cs typeface="+mn-ea"/>
              <a:sym typeface="+mn-ea"/>
            </a:endParaRPr>
          </a:p>
          <a:p>
            <a:r>
              <a:rPr lang="en-US" sz="1150" b="1" dirty="0" smtClean="0">
                <a:latin typeface="+mn-ea"/>
                <a:cs typeface="+mn-ea"/>
                <a:sym typeface="+mn-ea"/>
              </a:rPr>
              <a:t>3.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核心卖点：一次洗头，七天不痒，三天留香</a:t>
            </a:r>
            <a:endParaRPr lang="en-US" altLang="zh-CN" sz="1150" b="1" dirty="0" smtClean="0">
              <a:latin typeface="+mn-ea"/>
              <a:cs typeface="+mn-ea"/>
              <a:sym typeface="+mn-ea"/>
            </a:endParaRPr>
          </a:p>
          <a:p>
            <a:pPr indent="0" algn="l">
              <a:buNone/>
            </a:pPr>
            <a:r>
              <a:rPr lang="en-US" sz="1150" b="1" dirty="0" smtClean="0">
                <a:latin typeface="+mn-ea"/>
                <a:cs typeface="+mn-ea"/>
                <a:sym typeface="+mn-ea"/>
              </a:rPr>
              <a:t>4.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产品卖</a:t>
            </a:r>
            <a:r>
              <a:rPr lang="zh-CN" altLang="en-US" sz="1150" b="1" dirty="0">
                <a:latin typeface="+mn-ea"/>
                <a:cs typeface="+mn-ea"/>
                <a:sym typeface="+mn-ea"/>
              </a:rPr>
              <a:t>点：</a:t>
            </a:r>
            <a:endParaRPr lang="zh-CN" altLang="en-US" sz="1150" b="1" dirty="0">
              <a:latin typeface="+mn-ea"/>
              <a:cs typeface="+mn-ea"/>
              <a:sym typeface="+mn-ea"/>
            </a:endParaRPr>
          </a:p>
          <a:p>
            <a:pPr indent="0" algn="l">
              <a:buNone/>
            </a:pPr>
            <a:r>
              <a:rPr lang="zh-CN" altLang="en-US" sz="1150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独特香氛，留香持久，补水保湿，滋润发根富含氨基酸，深层滋养，泡沫丰富易冲洗／柔顺清爽！加入洗发水中甘草酸二钾具有抑菌、消炎、抗衰、抗敏，止痒，除臭等功效。 长期使用可修复受损头皮。</a:t>
            </a:r>
            <a:endParaRPr lang="zh-CN" altLang="en-US" sz="1150" b="1" dirty="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sz="115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5.</a:t>
            </a:r>
            <a:r>
              <a:rPr lang="zh-CN" altLang="en-US" sz="115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价</a:t>
            </a:r>
            <a:r>
              <a:rPr lang="zh-CN" altLang="en-US" sz="1150" b="1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值渲染：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去屑止痒，柔顺清香、控油，母婴级配方，绿色植物更健康</a:t>
            </a:r>
            <a:endParaRPr lang="zh-CN" altLang="en-US" sz="1150" b="1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r>
              <a:rPr kumimoji="1" lang="en-US" altLang="zh-CN" sz="1150" b="1" dirty="0">
                <a:latin typeface="微软雅黑" panose="020B0503020204020204" pitchFamily="34" charset="-122"/>
                <a:sym typeface="+mn-ea"/>
              </a:rPr>
              <a:t>6.</a:t>
            </a:r>
            <a:r>
              <a:rPr kumimoji="1" lang="zh-CN" altLang="zh-CN" sz="1150" b="1" dirty="0">
                <a:latin typeface="微软雅黑" panose="020B0503020204020204" pitchFamily="34" charset="-122"/>
                <a:sym typeface="+mn-ea"/>
              </a:rPr>
              <a:t>使用方法</a:t>
            </a:r>
            <a:r>
              <a:rPr kumimoji="1" lang="zh-CN" altLang="zh-CN" sz="1150" b="1" dirty="0" smtClean="0">
                <a:latin typeface="微软雅黑" panose="020B0503020204020204" pitchFamily="34" charset="-122"/>
                <a:sym typeface="+mn-ea"/>
              </a:rPr>
              <a:t>：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适量的于掌心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,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揉出泡沫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.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均匀涂于头皮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,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轻轻按摩一到两分钟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.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左右上下像按摩那样反复稍微用力洗头皮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,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让头皮充分活跃之后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,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洗掉洗发水</a:t>
            </a:r>
            <a:endParaRPr kumimoji="1" lang="zh-CN" altLang="zh-CN" sz="1150" b="1" dirty="0">
              <a:latin typeface="微软雅黑" panose="020B0503020204020204" pitchFamily="34" charset="-122"/>
            </a:endParaRPr>
          </a:p>
          <a:p>
            <a:pPr indent="0" algn="l">
              <a:buNone/>
            </a:pPr>
            <a:r>
              <a:rPr lang="en-US" altLang="zh-CN" sz="1150" b="1" dirty="0">
                <a:latin typeface="+mn-ea"/>
                <a:cs typeface="+mn-ea"/>
                <a:sym typeface="+mn-ea"/>
              </a:rPr>
              <a:t>7.</a:t>
            </a:r>
            <a:r>
              <a:rPr lang="zh-CN" altLang="en-US" sz="1150" b="1" dirty="0">
                <a:latin typeface="+mn-ea"/>
                <a:cs typeface="+mn-ea"/>
                <a:sym typeface="+mn-ea"/>
              </a:rPr>
              <a:t>适用人群：通用</a:t>
            </a:r>
            <a:endParaRPr lang="zh-CN" altLang="en-US" sz="1150" b="1" dirty="0">
              <a:latin typeface="+mn-ea"/>
              <a:cs typeface="+mn-ea"/>
              <a:sym typeface="+mn-ea"/>
            </a:endParaRPr>
          </a:p>
          <a:p>
            <a:r>
              <a:rPr lang="en-US" altLang="zh-CN" sz="1150" b="1" dirty="0">
                <a:sym typeface="+mn-ea"/>
              </a:rPr>
              <a:t>8.</a:t>
            </a:r>
            <a:r>
              <a:rPr lang="zh-CN" altLang="zh-CN" sz="1150" b="1" dirty="0">
                <a:sym typeface="+mn-ea"/>
              </a:rPr>
              <a:t>哪个主播卖过</a:t>
            </a:r>
            <a:r>
              <a:rPr lang="zh-CN" altLang="zh-CN" sz="1150" b="1" dirty="0" smtClean="0">
                <a:sym typeface="+mn-ea"/>
              </a:rPr>
              <a:t>：</a:t>
            </a:r>
            <a:r>
              <a:rPr lang="zh-CN" altLang="en-US" sz="1150" b="1" dirty="0" smtClean="0">
                <a:sym typeface="+mn-ea"/>
              </a:rPr>
              <a:t>快手徐小米教搭配品牌江南印象，吴召国品牌：蓝狄，大萍子品牌：古兰驰等都是我们集团工厂代工，邦妮精细化工有限公司</a:t>
            </a:r>
            <a:endParaRPr lang="zh-CN" altLang="zh-CN" sz="1150" b="1" dirty="0">
              <a:sym typeface="+mn-ea"/>
            </a:endParaRPr>
          </a:p>
          <a:p>
            <a:r>
              <a:rPr lang="en-US" altLang="zh-CN" sz="1150" b="1" dirty="0">
                <a:sym typeface="+mn-ea"/>
              </a:rPr>
              <a:t>9.</a:t>
            </a:r>
            <a:r>
              <a:rPr lang="zh-CN" altLang="zh-CN" sz="1150" b="1" dirty="0">
                <a:sym typeface="+mn-ea"/>
              </a:rPr>
              <a:t>网红销售数据</a:t>
            </a:r>
            <a:r>
              <a:rPr lang="zh-CN" altLang="zh-CN" sz="1150" b="1" dirty="0" smtClean="0">
                <a:sym typeface="+mn-ea"/>
              </a:rPr>
              <a:t>：</a:t>
            </a:r>
            <a:r>
              <a:rPr lang="zh-CN" altLang="en-US" sz="1150" b="1" dirty="0" smtClean="0">
                <a:sym typeface="+mn-ea"/>
              </a:rPr>
              <a:t>例如江南印象年销售</a:t>
            </a:r>
            <a:r>
              <a:rPr lang="en-US" altLang="zh-CN" sz="1150" b="1" dirty="0" smtClean="0">
                <a:sym typeface="+mn-ea"/>
              </a:rPr>
              <a:t>5</a:t>
            </a:r>
            <a:r>
              <a:rPr lang="zh-CN" altLang="en-US" sz="1150" b="1" dirty="0" smtClean="0">
                <a:sym typeface="+mn-ea"/>
              </a:rPr>
              <a:t>千万以上</a:t>
            </a:r>
            <a:endParaRPr lang="zh-CN" altLang="en-US" sz="115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indent="0" algn="l">
              <a:buNone/>
            </a:pPr>
            <a:r>
              <a:rPr lang="en-US" altLang="zh-CN" sz="115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10.</a:t>
            </a:r>
            <a:r>
              <a:rPr lang="zh-CN" altLang="en-US" sz="115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生产日期及保质期：三年</a:t>
            </a:r>
            <a:endParaRPr lang="zh-CN" altLang="en-US" sz="115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15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11.</a:t>
            </a:r>
            <a:r>
              <a:rPr lang="zh-CN" altLang="en-US" sz="115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是否可做实验：可以</a:t>
            </a:r>
            <a:endParaRPr lang="zh-CN" altLang="en-US" sz="115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15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12.</a:t>
            </a:r>
            <a:r>
              <a:rPr kumimoji="1" lang="zh-CN" sz="1150" b="1" dirty="0">
                <a:latin typeface="微软雅黑" panose="020B0503020204020204" pitchFamily="34" charset="-122"/>
                <a:sym typeface="+mn-ea"/>
              </a:rPr>
              <a:t>产品售后优势</a:t>
            </a:r>
            <a:r>
              <a:rPr kumimoji="1" lang="en-US" altLang="zh-CN" sz="1150" b="1" dirty="0">
                <a:latin typeface="微软雅黑" panose="020B0503020204020204" pitchFamily="34" charset="-122"/>
                <a:sym typeface="+mn-ea"/>
              </a:rPr>
              <a:t>/</a:t>
            </a:r>
            <a:r>
              <a:rPr kumimoji="1" lang="zh-CN" altLang="en-US" sz="1150" b="1" dirty="0">
                <a:latin typeface="微软雅黑" panose="020B0503020204020204" pitchFamily="34" charset="-122"/>
                <a:sym typeface="+mn-ea"/>
              </a:rPr>
              <a:t>方式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：运费险</a:t>
            </a:r>
            <a:endParaRPr kumimoji="1" lang="zh-CN" altLang="en-US" sz="1150" b="1" dirty="0">
              <a:latin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150" b="1" dirty="0">
                <a:latin typeface="+mn-ea"/>
                <a:cs typeface="+mn-ea"/>
                <a:sym typeface="+mn-ea"/>
              </a:rPr>
              <a:t>13.</a:t>
            </a:r>
            <a:r>
              <a:rPr lang="zh-CN" altLang="en-US" sz="1150" b="1" dirty="0">
                <a:latin typeface="+mn-ea"/>
                <a:cs typeface="+mn-ea"/>
                <a:sym typeface="+mn-ea"/>
              </a:rPr>
              <a:t>对比同品类产品优势在哪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：全国首家把中药甘草提取物用于洗发水中，消炎杀菌止痒，用甘油椰油替代硅油，让头皮更健康，添加多种优质氨基酸，例如：玉米谷蛋白氨基酸等</a:t>
            </a:r>
            <a:endParaRPr kumimoji="1" lang="zh-CN" sz="115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kumimoji="1" lang="en-US" altLang="zh-CN" sz="1150" b="1" dirty="0">
                <a:latin typeface="微软雅黑" panose="020B0503020204020204" pitchFamily="34" charset="-122"/>
                <a:sym typeface="+mn-ea"/>
              </a:rPr>
              <a:t>14.</a:t>
            </a:r>
            <a:r>
              <a:rPr kumimoji="1" lang="zh-CN" altLang="en-US" sz="1150" b="1" dirty="0">
                <a:latin typeface="微软雅黑" panose="020B0503020204020204" pitchFamily="34" charset="-122"/>
                <a:sym typeface="+mn-ea"/>
              </a:rPr>
              <a:t>预计库存</a:t>
            </a:r>
            <a:r>
              <a:rPr lang="en-US" altLang="zh-CN" sz="1150" b="1" dirty="0">
                <a:sym typeface="+mn-ea"/>
              </a:rPr>
              <a:t>3</a:t>
            </a:r>
            <a:r>
              <a:rPr lang="zh-CN" altLang="en-US" sz="1150" b="1" dirty="0">
                <a:sym typeface="+mn-ea"/>
              </a:rPr>
              <a:t>天</a:t>
            </a:r>
            <a:r>
              <a:rPr lang="en-US" altLang="zh-CN" sz="1150" b="1" dirty="0">
                <a:sym typeface="+mn-ea"/>
              </a:rPr>
              <a:t>/5</a:t>
            </a:r>
            <a:r>
              <a:rPr lang="zh-CN" altLang="en-US" sz="1150" b="1" dirty="0">
                <a:sym typeface="+mn-ea"/>
              </a:rPr>
              <a:t>天</a:t>
            </a:r>
            <a:r>
              <a:rPr lang="en-US" altLang="zh-CN" sz="1150" b="1" dirty="0">
                <a:sym typeface="+mn-ea"/>
              </a:rPr>
              <a:t>/7</a:t>
            </a:r>
            <a:r>
              <a:rPr lang="zh-CN" altLang="zh-CN" sz="1150" b="1" dirty="0">
                <a:sym typeface="+mn-ea"/>
              </a:rPr>
              <a:t>天发多少</a:t>
            </a:r>
            <a:r>
              <a:rPr lang="zh-CN" altLang="zh-CN" sz="1150" b="1" dirty="0" smtClean="0">
                <a:sym typeface="+mn-ea"/>
              </a:rPr>
              <a:t>：</a:t>
            </a:r>
            <a:r>
              <a:rPr lang="en-US" altLang="zh-CN" sz="1150" b="1" dirty="0" smtClean="0">
                <a:sym typeface="+mn-ea"/>
              </a:rPr>
              <a:t>10000+</a:t>
            </a:r>
            <a:endParaRPr lang="zh-CN" altLang="en-US" sz="115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150" b="1" dirty="0">
                <a:latin typeface="+mn-ea"/>
                <a:cs typeface="+mn-ea"/>
                <a:sym typeface="+mn-ea"/>
              </a:rPr>
              <a:t>15.</a:t>
            </a:r>
            <a:r>
              <a:rPr lang="zh-CN" altLang="en-US" sz="1150" b="1" dirty="0">
                <a:latin typeface="+mn-ea"/>
                <a:cs typeface="+mn-ea"/>
                <a:sym typeface="+mn-ea"/>
              </a:rPr>
              <a:t>是否赠送小样产品？</a:t>
            </a:r>
            <a:r>
              <a:rPr lang="en-US" altLang="zh-CN" sz="1150" b="1" dirty="0">
                <a:latin typeface="+mn-ea"/>
                <a:cs typeface="+mn-ea"/>
                <a:sym typeface="+mn-ea"/>
              </a:rPr>
              <a:t>1000</a:t>
            </a:r>
            <a:r>
              <a:rPr lang="zh-CN" altLang="en-US" sz="1150" b="1" dirty="0">
                <a:latin typeface="+mn-ea"/>
                <a:cs typeface="+mn-ea"/>
                <a:sym typeface="+mn-ea"/>
              </a:rPr>
              <a:t>单以上</a:t>
            </a:r>
            <a:r>
              <a:rPr lang="en-US" altLang="zh-CN" sz="1150" b="1" dirty="0">
                <a:latin typeface="+mn-ea"/>
                <a:cs typeface="+mn-ea"/>
                <a:sym typeface="+mn-ea"/>
              </a:rPr>
              <a:t>(</a:t>
            </a:r>
            <a:r>
              <a:rPr lang="zh-CN" altLang="en-US" sz="1150" b="1" dirty="0">
                <a:latin typeface="+mn-ea"/>
                <a:cs typeface="+mn-ea"/>
                <a:sym typeface="+mn-ea"/>
              </a:rPr>
              <a:t>预热作用）：配送两包小样（</a:t>
            </a:r>
            <a:r>
              <a:rPr lang="en-US" altLang="zh-CN" sz="1150" b="1" dirty="0">
                <a:latin typeface="+mn-ea"/>
                <a:cs typeface="+mn-ea"/>
                <a:sym typeface="+mn-ea"/>
              </a:rPr>
              <a:t>10g/</a:t>
            </a:r>
            <a:r>
              <a:rPr lang="zh-CN" altLang="en-US" sz="1150" b="1" dirty="0">
                <a:latin typeface="+mn-ea"/>
                <a:cs typeface="+mn-ea"/>
                <a:sym typeface="+mn-ea"/>
              </a:rPr>
              <a:t>包）</a:t>
            </a:r>
            <a:endParaRPr lang="zh-CN" altLang="en-US" sz="1150" b="1" dirty="0"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endParaRPr lang="zh-CN" altLang="en-US" sz="1200" b="1" dirty="0">
              <a:latin typeface="+mn-ea"/>
              <a:cs typeface="+mn-ea"/>
              <a:sym typeface="+mn-ea"/>
            </a:endParaRPr>
          </a:p>
        </p:txBody>
      </p:sp>
      <p:pic>
        <p:nvPicPr>
          <p:cNvPr id="9" name="ID_BCB579DD05034B439BEC9D46EA35B5D1" descr="微信图片_202211051736157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 cstate="print"/>
          <a:stretch>
            <a:fillRect/>
          </a:stretch>
        </p:blipFill>
        <p:spPr>
          <a:xfrm>
            <a:off x="7282180" y="2176145"/>
            <a:ext cx="4669790" cy="4669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文本框 4"/>
          <p:cNvSpPr txBox="1"/>
          <p:nvPr>
            <p:custDataLst>
              <p:tags r:id="rId1"/>
            </p:custDataLst>
          </p:nvPr>
        </p:nvSpPr>
        <p:spPr>
          <a:xfrm>
            <a:off x="3503295" y="201930"/>
            <a:ext cx="119761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产品名称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88" name="文本框 5"/>
          <p:cNvSpPr txBox="1"/>
          <p:nvPr>
            <p:custDataLst>
              <p:tags r:id="rId2"/>
            </p:custDataLst>
          </p:nvPr>
        </p:nvSpPr>
        <p:spPr>
          <a:xfrm>
            <a:off x="1282700" y="688975"/>
            <a:ext cx="204343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18173429553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89" name="文本框 6"/>
          <p:cNvSpPr txBox="1"/>
          <p:nvPr>
            <p:custDataLst>
              <p:tags r:id="rId3"/>
            </p:custDataLst>
          </p:nvPr>
        </p:nvSpPr>
        <p:spPr>
          <a:xfrm>
            <a:off x="3502025" y="698500"/>
            <a:ext cx="120840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日常价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0" name="文本框 8"/>
          <p:cNvSpPr txBox="1"/>
          <p:nvPr>
            <p:custDataLst>
              <p:tags r:id="rId4"/>
            </p:custDataLst>
          </p:nvPr>
        </p:nvSpPr>
        <p:spPr>
          <a:xfrm>
            <a:off x="6974840" y="217170"/>
            <a:ext cx="112395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库存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1" name="文本框 9"/>
          <p:cNvSpPr txBox="1"/>
          <p:nvPr>
            <p:custDataLst>
              <p:tags r:id="rId5"/>
            </p:custDataLst>
          </p:nvPr>
        </p:nvSpPr>
        <p:spPr>
          <a:xfrm>
            <a:off x="1283335" y="1185545"/>
            <a:ext cx="204343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4.86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2" name="文本框 11"/>
          <p:cNvSpPr txBox="1"/>
          <p:nvPr>
            <p:custDataLst>
              <p:tags r:id="rId6"/>
            </p:custDataLst>
          </p:nvPr>
        </p:nvSpPr>
        <p:spPr>
          <a:xfrm>
            <a:off x="3502025" y="1710690"/>
            <a:ext cx="1228090" cy="33718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产品佣金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3" name="文本框 12"/>
          <p:cNvSpPr txBox="1"/>
          <p:nvPr>
            <p:custDataLst>
              <p:tags r:id="rId7"/>
            </p:custDataLst>
          </p:nvPr>
        </p:nvSpPr>
        <p:spPr>
          <a:xfrm>
            <a:off x="4730115" y="1710690"/>
            <a:ext cx="205676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45%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4" name="文本框 15"/>
          <p:cNvSpPr txBox="1"/>
          <p:nvPr>
            <p:custDataLst>
              <p:tags r:id="rId8"/>
            </p:custDataLst>
          </p:nvPr>
        </p:nvSpPr>
        <p:spPr>
          <a:xfrm>
            <a:off x="3502660" y="1195070"/>
            <a:ext cx="122555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直播到手价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5" name="文本框 2"/>
          <p:cNvSpPr txBox="1"/>
          <p:nvPr>
            <p:custDataLst>
              <p:tags r:id="rId9"/>
            </p:custDataLst>
          </p:nvPr>
        </p:nvSpPr>
        <p:spPr>
          <a:xfrm>
            <a:off x="140335" y="192405"/>
            <a:ext cx="114236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商家名称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6" name="文本框 16"/>
          <p:cNvSpPr txBox="1"/>
          <p:nvPr>
            <p:custDataLst>
              <p:tags r:id="rId10"/>
            </p:custDataLst>
          </p:nvPr>
        </p:nvSpPr>
        <p:spPr>
          <a:xfrm>
            <a:off x="1283335" y="192405"/>
            <a:ext cx="204343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时代邦妮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7" name="文本框 23"/>
          <p:cNvSpPr txBox="1"/>
          <p:nvPr>
            <p:custDataLst>
              <p:tags r:id="rId11"/>
            </p:custDataLst>
          </p:nvPr>
        </p:nvSpPr>
        <p:spPr>
          <a:xfrm>
            <a:off x="6974840" y="708025"/>
            <a:ext cx="112268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发货时效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8" name="文本框 24"/>
          <p:cNvSpPr txBox="1"/>
          <p:nvPr>
            <p:custDataLst>
              <p:tags r:id="rId12"/>
            </p:custDataLst>
          </p:nvPr>
        </p:nvSpPr>
        <p:spPr>
          <a:xfrm>
            <a:off x="6974840" y="1198880"/>
            <a:ext cx="112395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发货快递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9" name="文本框 25"/>
          <p:cNvSpPr txBox="1"/>
          <p:nvPr>
            <p:custDataLst>
              <p:tags r:id="rId13"/>
            </p:custDataLst>
          </p:nvPr>
        </p:nvSpPr>
        <p:spPr>
          <a:xfrm>
            <a:off x="4728210" y="1195070"/>
            <a:ext cx="205930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69.9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0" name="文本框 26"/>
          <p:cNvSpPr txBox="1"/>
          <p:nvPr>
            <p:custDataLst>
              <p:tags r:id="rId14"/>
            </p:custDataLst>
          </p:nvPr>
        </p:nvSpPr>
        <p:spPr>
          <a:xfrm>
            <a:off x="8098790" y="1198880"/>
            <a:ext cx="155892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圆通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韵达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1" name="文本框 13"/>
          <p:cNvSpPr txBox="1"/>
          <p:nvPr>
            <p:custDataLst>
              <p:tags r:id="rId15"/>
            </p:custDataLst>
          </p:nvPr>
        </p:nvSpPr>
        <p:spPr>
          <a:xfrm>
            <a:off x="159385" y="688975"/>
            <a:ext cx="110871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联系方式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2" name="文本框 14"/>
          <p:cNvSpPr txBox="1"/>
          <p:nvPr>
            <p:custDataLst>
              <p:tags r:id="rId16"/>
            </p:custDataLst>
          </p:nvPr>
        </p:nvSpPr>
        <p:spPr>
          <a:xfrm>
            <a:off x="4700905" y="211455"/>
            <a:ext cx="2087245" cy="3067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麦丹露氨基酸洗发水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3" name="文本框 20"/>
          <p:cNvSpPr txBox="1"/>
          <p:nvPr>
            <p:custDataLst>
              <p:tags r:id="rId17"/>
            </p:custDataLst>
          </p:nvPr>
        </p:nvSpPr>
        <p:spPr>
          <a:xfrm>
            <a:off x="160020" y="1185545"/>
            <a:ext cx="110807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小店评分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4" name="文本框 18"/>
          <p:cNvSpPr txBox="1"/>
          <p:nvPr>
            <p:custDataLst>
              <p:tags r:id="rId18"/>
            </p:custDataLst>
          </p:nvPr>
        </p:nvSpPr>
        <p:spPr>
          <a:xfrm>
            <a:off x="4710430" y="698500"/>
            <a:ext cx="207708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109.9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5" name="文本框 19"/>
          <p:cNvSpPr txBox="1"/>
          <p:nvPr>
            <p:custDataLst>
              <p:tags r:id="rId19"/>
            </p:custDataLst>
          </p:nvPr>
        </p:nvSpPr>
        <p:spPr>
          <a:xfrm>
            <a:off x="8098790" y="708025"/>
            <a:ext cx="155892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48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小时内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6" name="文本框 22"/>
          <p:cNvSpPr txBox="1"/>
          <p:nvPr>
            <p:custDataLst>
              <p:tags r:id="rId20"/>
            </p:custDataLst>
          </p:nvPr>
        </p:nvSpPr>
        <p:spPr>
          <a:xfrm>
            <a:off x="8098790" y="217170"/>
            <a:ext cx="155829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10000+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8" name="文本框 10"/>
          <p:cNvSpPr txBox="1"/>
          <p:nvPr>
            <p:custDataLst>
              <p:tags r:id="rId21"/>
            </p:custDataLst>
          </p:nvPr>
        </p:nvSpPr>
        <p:spPr>
          <a:xfrm>
            <a:off x="151130" y="1734820"/>
            <a:ext cx="110807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对接商务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22"/>
            </p:custDataLst>
          </p:nvPr>
        </p:nvSpPr>
        <p:spPr>
          <a:xfrm>
            <a:off x="9687560" y="217170"/>
            <a:ext cx="2456180" cy="34099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推荐理由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algn="ctr"/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3"/>
            </p:custDataLst>
          </p:nvPr>
        </p:nvSpPr>
        <p:spPr>
          <a:xfrm>
            <a:off x="6972935" y="1689735"/>
            <a:ext cx="113347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发货地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24"/>
            </p:custDataLst>
          </p:nvPr>
        </p:nvSpPr>
        <p:spPr>
          <a:xfrm>
            <a:off x="8108315" y="1689100"/>
            <a:ext cx="1558925" cy="3340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广州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86" name="文本框 3"/>
          <p:cNvSpPr txBox="1"/>
          <p:nvPr>
            <p:custDataLst>
              <p:tags r:id="rId25"/>
            </p:custDataLst>
          </p:nvPr>
        </p:nvSpPr>
        <p:spPr>
          <a:xfrm>
            <a:off x="160020" y="2180590"/>
            <a:ext cx="6925310" cy="46621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1.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品牌名称：麦丹露氨基酸洗发水</a:t>
            </a:r>
            <a:endParaRPr lang="zh-CN" altLang="en-US" sz="1150" b="1" dirty="0" smtClean="0">
              <a:latin typeface="+mn-ea"/>
              <a:cs typeface="+mn-ea"/>
              <a:sym typeface="+mn-ea"/>
            </a:endParaRPr>
          </a:p>
          <a:p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2.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产品规格：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480g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麦丹露氨基酸*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2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瓶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+168g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麦丹露氨基酸洗发水</a:t>
            </a:r>
            <a:endParaRPr lang="en-US" altLang="zh-CN" sz="1150" b="1" dirty="0" smtClean="0">
              <a:latin typeface="+mn-ea"/>
              <a:cs typeface="+mn-ea"/>
              <a:sym typeface="+mn-ea"/>
            </a:endParaRPr>
          </a:p>
          <a:p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3.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核心卖点：一次洗头，七天不痒，三天留香</a:t>
            </a:r>
            <a:endParaRPr lang="zh-CN" altLang="en-US" sz="1150" b="1" dirty="0" smtClean="0">
              <a:latin typeface="+mn-ea"/>
              <a:cs typeface="+mn-ea"/>
              <a:sym typeface="+mn-ea"/>
            </a:endParaRPr>
          </a:p>
          <a:p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4.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产品卖点：</a:t>
            </a:r>
            <a:endParaRPr lang="zh-CN" altLang="en-US" sz="1150" b="1" dirty="0" smtClean="0">
              <a:latin typeface="+mn-ea"/>
              <a:cs typeface="+mn-ea"/>
              <a:sym typeface="+mn-ea"/>
            </a:endParaRPr>
          </a:p>
          <a:p>
            <a:r>
              <a:rPr lang="zh-CN" altLang="en-US" sz="1150" b="1" dirty="0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独特香氛，留香持久，补水保湿，滋润发根富含氨基酸，深层滋养，泡沫丰富易冲洗／柔顺清爽！加入洗发水中甘草酸二钾具有抑菌、消炎、抗衰、抗敏，止痒，除臭等功效。 长期使用可修复受损头皮。</a:t>
            </a:r>
            <a:endParaRPr lang="zh-CN" altLang="en-US" sz="1150" b="1" dirty="0" smtClean="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5.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价值渲染：去屑止痒，柔顺清香、控油，母婴级配方，绿色植物更健康</a:t>
            </a:r>
            <a:endParaRPr lang="zh-CN" altLang="en-US" sz="1150" b="1" dirty="0" smtClean="0">
              <a:latin typeface="+mn-ea"/>
              <a:cs typeface="+mn-ea"/>
              <a:sym typeface="+mn-ea"/>
            </a:endParaRPr>
          </a:p>
          <a:p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6.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使用方法：适量的于掌心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,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揉出泡沫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.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均匀涂于头皮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,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轻轻按摩一到两分钟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.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左右上下像按摩那样反复稍微用力洗头皮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,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让头皮充分活跃之后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,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洗掉洗发水</a:t>
            </a:r>
            <a:endParaRPr kumimoji="1" lang="zh-CN" altLang="en-US" sz="1150" b="1" dirty="0" smtClean="0">
              <a:latin typeface="微软雅黑" panose="020B0503020204020204" pitchFamily="34" charset="-122"/>
            </a:endParaRPr>
          </a:p>
          <a:p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7.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适用人群：通用</a:t>
            </a:r>
            <a:endParaRPr lang="zh-CN" altLang="en-US" sz="1150" b="1" dirty="0" smtClean="0">
              <a:latin typeface="+mn-ea"/>
              <a:cs typeface="+mn-ea"/>
              <a:sym typeface="+mn-ea"/>
            </a:endParaRPr>
          </a:p>
          <a:p>
            <a:r>
              <a:rPr lang="en-US" altLang="zh-CN" sz="1150" b="1" dirty="0" smtClean="0">
                <a:sym typeface="+mn-ea"/>
              </a:rPr>
              <a:t>8.</a:t>
            </a:r>
            <a:r>
              <a:rPr lang="zh-CN" altLang="en-US" sz="1150" b="1" dirty="0" smtClean="0">
                <a:sym typeface="+mn-ea"/>
              </a:rPr>
              <a:t>哪个主播卖过：快手徐小米教搭配品牌江南印象，吴召国品牌：蓝狄，大萍子品牌：古兰驰等都是我们集团工厂代工，邦妮精细化工有限公司</a:t>
            </a:r>
            <a:endParaRPr lang="zh-CN" altLang="en-US" sz="1150" b="1" dirty="0" smtClean="0">
              <a:sym typeface="+mn-ea"/>
            </a:endParaRPr>
          </a:p>
          <a:p>
            <a:r>
              <a:rPr lang="en-US" altLang="zh-CN" sz="1150" b="1" dirty="0" smtClean="0">
                <a:sym typeface="+mn-ea"/>
              </a:rPr>
              <a:t>9.</a:t>
            </a:r>
            <a:r>
              <a:rPr lang="zh-CN" altLang="en-US" sz="1150" b="1" dirty="0" smtClean="0">
                <a:sym typeface="+mn-ea"/>
              </a:rPr>
              <a:t>网红销售数据：例如江南印象年销售</a:t>
            </a:r>
            <a:r>
              <a:rPr lang="en-US" altLang="zh-CN" sz="1150" b="1" dirty="0" smtClean="0">
                <a:sym typeface="+mn-ea"/>
              </a:rPr>
              <a:t>5</a:t>
            </a:r>
            <a:r>
              <a:rPr lang="zh-CN" altLang="en-US" sz="1150" b="1" dirty="0" smtClean="0">
                <a:sym typeface="+mn-ea"/>
              </a:rPr>
              <a:t>千万以上</a:t>
            </a:r>
            <a:endParaRPr lang="zh-CN" altLang="en-US" sz="115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r>
              <a:rPr lang="en-US" altLang="zh-CN" sz="115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10.</a:t>
            </a:r>
            <a:r>
              <a:rPr lang="zh-CN" altLang="en-US" sz="115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生产日期及保质期：三年</a:t>
            </a:r>
            <a:endParaRPr lang="zh-CN" altLang="en-US" sz="115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15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11.</a:t>
            </a:r>
            <a:r>
              <a:rPr lang="zh-CN" altLang="en-US" sz="115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是否可做实验：可以</a:t>
            </a:r>
            <a:endParaRPr lang="zh-CN" altLang="en-US" sz="115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15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12.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产品售后优势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/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方式：运费险</a:t>
            </a:r>
            <a:endParaRPr kumimoji="1" lang="zh-CN" altLang="en-US" sz="1150" b="1" dirty="0" smtClean="0">
              <a:latin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13.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对比同品类产品优势在哪：全国首家把中药甘草提取物用于洗发水中，消炎杀菌止痒，用甘油椰油替代硅油，让头皮更健康，添加多种优质氨基酸，例如：玉米谷蛋白氨基酸等</a:t>
            </a:r>
            <a:endParaRPr kumimoji="1" lang="zh-CN" altLang="en-US" sz="1150" b="1" dirty="0" smtClean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14.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预计库存</a:t>
            </a:r>
            <a:r>
              <a:rPr lang="en-US" altLang="zh-CN" sz="1150" b="1" dirty="0" smtClean="0">
                <a:sym typeface="+mn-ea"/>
              </a:rPr>
              <a:t>3</a:t>
            </a:r>
            <a:r>
              <a:rPr lang="zh-CN" altLang="en-US" sz="1150" b="1" dirty="0" smtClean="0">
                <a:sym typeface="+mn-ea"/>
              </a:rPr>
              <a:t>天</a:t>
            </a:r>
            <a:r>
              <a:rPr lang="en-US" altLang="zh-CN" sz="1150" b="1" dirty="0" smtClean="0">
                <a:sym typeface="+mn-ea"/>
              </a:rPr>
              <a:t>/5</a:t>
            </a:r>
            <a:r>
              <a:rPr lang="zh-CN" altLang="en-US" sz="1150" b="1" dirty="0" smtClean="0">
                <a:sym typeface="+mn-ea"/>
              </a:rPr>
              <a:t>天</a:t>
            </a:r>
            <a:r>
              <a:rPr lang="en-US" altLang="zh-CN" sz="1150" b="1" dirty="0" smtClean="0">
                <a:sym typeface="+mn-ea"/>
              </a:rPr>
              <a:t>/7</a:t>
            </a:r>
            <a:r>
              <a:rPr lang="zh-CN" altLang="en-US" sz="1150" b="1" dirty="0" smtClean="0">
                <a:sym typeface="+mn-ea"/>
              </a:rPr>
              <a:t>天发多少：</a:t>
            </a:r>
            <a:r>
              <a:rPr lang="en-US" altLang="zh-CN" sz="1150" b="1" dirty="0" smtClean="0">
                <a:sym typeface="+mn-ea"/>
              </a:rPr>
              <a:t>10000+</a:t>
            </a:r>
            <a:endParaRPr lang="zh-CN" altLang="en-US" sz="115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15.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是否赠送小样产品？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1000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单以上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(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预热作用）：配送两包小样（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10g/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包）</a:t>
            </a:r>
            <a:endParaRPr lang="zh-CN" altLang="en-US" sz="1150" b="1" dirty="0" smtClean="0"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endParaRPr lang="zh-CN" altLang="en-US" sz="1600" b="1" dirty="0">
              <a:latin typeface="+mn-ea"/>
              <a:cs typeface="+mn-ea"/>
              <a:sym typeface="+mn-ea"/>
            </a:endParaRPr>
          </a:p>
        </p:txBody>
      </p:sp>
      <p:pic>
        <p:nvPicPr>
          <p:cNvPr id="4" name="ID_1547ED6A2F1C4FCC9D3BD63D95D30F60" descr="微信图片_20221112111942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7" cstate="print"/>
          <a:stretch>
            <a:fillRect/>
          </a:stretch>
        </p:blipFill>
        <p:spPr>
          <a:xfrm>
            <a:off x="7359650" y="2180590"/>
            <a:ext cx="4631690" cy="463169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8"/>
            </p:custDataLst>
          </p:nvPr>
        </p:nvSpPr>
        <p:spPr>
          <a:xfrm>
            <a:off x="9744075" y="711835"/>
            <a:ext cx="2447925" cy="13150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lvl="1" algn="l">
              <a:lnSpc>
                <a:spcPct val="14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三天不洗头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 algn="l">
              <a:lnSpc>
                <a:spcPct val="14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不痒也不油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 algn="l">
              <a:lnSpc>
                <a:spcPct val="14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持久留香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1" name="文本框 7"/>
          <p:cNvSpPr txBox="1"/>
          <p:nvPr/>
        </p:nvSpPr>
        <p:spPr>
          <a:xfrm>
            <a:off x="1274445" y="1734820"/>
            <a:ext cx="204343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图片 17" descr="E:\产品主图\微信图片_202211051709041.jpg微信图片_202211051709041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7513955" y="2176145"/>
            <a:ext cx="4629785" cy="4629785"/>
          </a:xfrm>
          <a:prstGeom prst="rect">
            <a:avLst/>
          </a:prstGeom>
        </p:spPr>
      </p:pic>
      <p:sp>
        <p:nvSpPr>
          <p:cNvPr id="1048587" name="文本框 4"/>
          <p:cNvSpPr txBox="1"/>
          <p:nvPr>
            <p:custDataLst>
              <p:tags r:id="rId2"/>
            </p:custDataLst>
          </p:nvPr>
        </p:nvSpPr>
        <p:spPr>
          <a:xfrm>
            <a:off x="3503295" y="201930"/>
            <a:ext cx="119761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产品名称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88" name="文本框 5"/>
          <p:cNvSpPr txBox="1"/>
          <p:nvPr>
            <p:custDataLst>
              <p:tags r:id="rId3"/>
            </p:custDataLst>
          </p:nvPr>
        </p:nvSpPr>
        <p:spPr>
          <a:xfrm>
            <a:off x="1282700" y="688975"/>
            <a:ext cx="204343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18173429553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89" name="文本框 6"/>
          <p:cNvSpPr txBox="1"/>
          <p:nvPr>
            <p:custDataLst>
              <p:tags r:id="rId4"/>
            </p:custDataLst>
          </p:nvPr>
        </p:nvSpPr>
        <p:spPr>
          <a:xfrm>
            <a:off x="3502025" y="698500"/>
            <a:ext cx="120840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日常价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0" name="文本框 8"/>
          <p:cNvSpPr txBox="1"/>
          <p:nvPr>
            <p:custDataLst>
              <p:tags r:id="rId5"/>
            </p:custDataLst>
          </p:nvPr>
        </p:nvSpPr>
        <p:spPr>
          <a:xfrm>
            <a:off x="6974840" y="217170"/>
            <a:ext cx="112395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库存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1" name="文本框 9"/>
          <p:cNvSpPr txBox="1"/>
          <p:nvPr>
            <p:custDataLst>
              <p:tags r:id="rId6"/>
            </p:custDataLst>
          </p:nvPr>
        </p:nvSpPr>
        <p:spPr>
          <a:xfrm>
            <a:off x="1283335" y="1185545"/>
            <a:ext cx="204343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4.86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2" name="文本框 11"/>
          <p:cNvSpPr txBox="1"/>
          <p:nvPr>
            <p:custDataLst>
              <p:tags r:id="rId7"/>
            </p:custDataLst>
          </p:nvPr>
        </p:nvSpPr>
        <p:spPr>
          <a:xfrm>
            <a:off x="3502025" y="1710690"/>
            <a:ext cx="1228090" cy="33718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产品佣金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3" name="文本框 12"/>
          <p:cNvSpPr txBox="1"/>
          <p:nvPr>
            <p:custDataLst>
              <p:tags r:id="rId8"/>
            </p:custDataLst>
          </p:nvPr>
        </p:nvSpPr>
        <p:spPr>
          <a:xfrm>
            <a:off x="4730115" y="1710690"/>
            <a:ext cx="205676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40%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4" name="文本框 15"/>
          <p:cNvSpPr txBox="1"/>
          <p:nvPr>
            <p:custDataLst>
              <p:tags r:id="rId9"/>
            </p:custDataLst>
          </p:nvPr>
        </p:nvSpPr>
        <p:spPr>
          <a:xfrm>
            <a:off x="3502660" y="1195070"/>
            <a:ext cx="122555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直播到手价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5" name="文本框 2"/>
          <p:cNvSpPr txBox="1"/>
          <p:nvPr>
            <p:custDataLst>
              <p:tags r:id="rId10"/>
            </p:custDataLst>
          </p:nvPr>
        </p:nvSpPr>
        <p:spPr>
          <a:xfrm>
            <a:off x="140335" y="192405"/>
            <a:ext cx="114236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商家名称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6" name="文本框 16"/>
          <p:cNvSpPr txBox="1"/>
          <p:nvPr>
            <p:custDataLst>
              <p:tags r:id="rId11"/>
            </p:custDataLst>
          </p:nvPr>
        </p:nvSpPr>
        <p:spPr>
          <a:xfrm>
            <a:off x="1283335" y="192405"/>
            <a:ext cx="204343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时代邦妮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7" name="文本框 23"/>
          <p:cNvSpPr txBox="1"/>
          <p:nvPr>
            <p:custDataLst>
              <p:tags r:id="rId12"/>
            </p:custDataLst>
          </p:nvPr>
        </p:nvSpPr>
        <p:spPr>
          <a:xfrm>
            <a:off x="6974840" y="708025"/>
            <a:ext cx="112268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发货时效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8" name="文本框 24"/>
          <p:cNvSpPr txBox="1"/>
          <p:nvPr>
            <p:custDataLst>
              <p:tags r:id="rId13"/>
            </p:custDataLst>
          </p:nvPr>
        </p:nvSpPr>
        <p:spPr>
          <a:xfrm>
            <a:off x="6974840" y="1198880"/>
            <a:ext cx="112395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发货快递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9" name="文本框 25"/>
          <p:cNvSpPr txBox="1"/>
          <p:nvPr>
            <p:custDataLst>
              <p:tags r:id="rId14"/>
            </p:custDataLst>
          </p:nvPr>
        </p:nvSpPr>
        <p:spPr>
          <a:xfrm>
            <a:off x="4728210" y="1195070"/>
            <a:ext cx="205930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79.9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0" name="文本框 26"/>
          <p:cNvSpPr txBox="1"/>
          <p:nvPr>
            <p:custDataLst>
              <p:tags r:id="rId15"/>
            </p:custDataLst>
          </p:nvPr>
        </p:nvSpPr>
        <p:spPr>
          <a:xfrm>
            <a:off x="8098790" y="1198880"/>
            <a:ext cx="155892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圆通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韵达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1" name="文本框 13"/>
          <p:cNvSpPr txBox="1"/>
          <p:nvPr>
            <p:custDataLst>
              <p:tags r:id="rId16"/>
            </p:custDataLst>
          </p:nvPr>
        </p:nvSpPr>
        <p:spPr>
          <a:xfrm>
            <a:off x="159385" y="688975"/>
            <a:ext cx="110871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联系方式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2" name="文本框 14"/>
          <p:cNvSpPr txBox="1"/>
          <p:nvPr>
            <p:custDataLst>
              <p:tags r:id="rId17"/>
            </p:custDataLst>
          </p:nvPr>
        </p:nvSpPr>
        <p:spPr>
          <a:xfrm>
            <a:off x="4700905" y="211455"/>
            <a:ext cx="2087245" cy="3067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麦丹露氨基酸洗发水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3" name="文本框 20"/>
          <p:cNvSpPr txBox="1"/>
          <p:nvPr>
            <p:custDataLst>
              <p:tags r:id="rId18"/>
            </p:custDataLst>
          </p:nvPr>
        </p:nvSpPr>
        <p:spPr>
          <a:xfrm>
            <a:off x="160020" y="1185545"/>
            <a:ext cx="110807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小店评分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4" name="文本框 18"/>
          <p:cNvSpPr txBox="1"/>
          <p:nvPr>
            <p:custDataLst>
              <p:tags r:id="rId19"/>
            </p:custDataLst>
          </p:nvPr>
        </p:nvSpPr>
        <p:spPr>
          <a:xfrm>
            <a:off x="4710430" y="698500"/>
            <a:ext cx="207708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149.9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5" name="文本框 19"/>
          <p:cNvSpPr txBox="1"/>
          <p:nvPr>
            <p:custDataLst>
              <p:tags r:id="rId20"/>
            </p:custDataLst>
          </p:nvPr>
        </p:nvSpPr>
        <p:spPr>
          <a:xfrm>
            <a:off x="8098790" y="708025"/>
            <a:ext cx="155892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48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小时内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6" name="文本框 22"/>
          <p:cNvSpPr txBox="1"/>
          <p:nvPr>
            <p:custDataLst>
              <p:tags r:id="rId21"/>
            </p:custDataLst>
          </p:nvPr>
        </p:nvSpPr>
        <p:spPr>
          <a:xfrm>
            <a:off x="8098790" y="217170"/>
            <a:ext cx="155829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10000+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7" name="文本框 7"/>
          <p:cNvSpPr txBox="1"/>
          <p:nvPr>
            <p:custDataLst>
              <p:tags r:id="rId22"/>
            </p:custDataLst>
          </p:nvPr>
        </p:nvSpPr>
        <p:spPr>
          <a:xfrm>
            <a:off x="1274445" y="1734820"/>
            <a:ext cx="204343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1048608" name="文本框 10"/>
          <p:cNvSpPr txBox="1"/>
          <p:nvPr>
            <p:custDataLst>
              <p:tags r:id="rId23"/>
            </p:custDataLst>
          </p:nvPr>
        </p:nvSpPr>
        <p:spPr>
          <a:xfrm>
            <a:off x="151130" y="1734820"/>
            <a:ext cx="110807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对接商务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24"/>
            </p:custDataLst>
          </p:nvPr>
        </p:nvSpPr>
        <p:spPr>
          <a:xfrm>
            <a:off x="9687560" y="217170"/>
            <a:ext cx="2456180" cy="34099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推荐理由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algn="ctr"/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25"/>
            </p:custDataLst>
          </p:nvPr>
        </p:nvSpPr>
        <p:spPr>
          <a:xfrm>
            <a:off x="9696450" y="708025"/>
            <a:ext cx="2447925" cy="13150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lvl="1" algn="l">
              <a:lnSpc>
                <a:spcPct val="14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三天不洗头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 algn="l">
              <a:lnSpc>
                <a:spcPct val="14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不痒也不油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 algn="l">
              <a:lnSpc>
                <a:spcPct val="14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持久留香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6"/>
            </p:custDataLst>
          </p:nvPr>
        </p:nvSpPr>
        <p:spPr>
          <a:xfrm>
            <a:off x="6972935" y="1689735"/>
            <a:ext cx="113347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发货地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27"/>
            </p:custDataLst>
          </p:nvPr>
        </p:nvSpPr>
        <p:spPr>
          <a:xfrm>
            <a:off x="8108315" y="1689100"/>
            <a:ext cx="1558925" cy="3340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广州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86" name="文本框 3"/>
          <p:cNvSpPr txBox="1"/>
          <p:nvPr>
            <p:custDataLst>
              <p:tags r:id="rId28"/>
            </p:custDataLst>
          </p:nvPr>
        </p:nvSpPr>
        <p:spPr>
          <a:xfrm>
            <a:off x="160020" y="2180590"/>
            <a:ext cx="6925310" cy="46621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1.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品牌名称：麦丹露氨基酸洗发水</a:t>
            </a:r>
            <a:endParaRPr lang="zh-CN" altLang="en-US" sz="1150" b="1" dirty="0" smtClean="0">
              <a:latin typeface="+mn-ea"/>
              <a:cs typeface="+mn-ea"/>
              <a:sym typeface="+mn-ea"/>
            </a:endParaRPr>
          </a:p>
          <a:p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2.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产品规格：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480g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麦丹露氨基酸*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3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瓶</a:t>
            </a:r>
            <a:endParaRPr lang="en-US" altLang="zh-CN" sz="1150" b="1" dirty="0" smtClean="0">
              <a:latin typeface="+mn-ea"/>
              <a:cs typeface="+mn-ea"/>
              <a:sym typeface="+mn-ea"/>
            </a:endParaRPr>
          </a:p>
          <a:p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3.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核心卖点：一次洗头，七天不痒，三天留香</a:t>
            </a:r>
            <a:endParaRPr lang="zh-CN" altLang="en-US" sz="1150" b="1" dirty="0" smtClean="0">
              <a:latin typeface="+mn-ea"/>
              <a:cs typeface="+mn-ea"/>
              <a:sym typeface="+mn-ea"/>
            </a:endParaRPr>
          </a:p>
          <a:p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4.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产品卖点：</a:t>
            </a:r>
            <a:endParaRPr lang="zh-CN" altLang="en-US" sz="1150" b="1" dirty="0" smtClean="0">
              <a:latin typeface="+mn-ea"/>
              <a:cs typeface="+mn-ea"/>
              <a:sym typeface="+mn-ea"/>
            </a:endParaRPr>
          </a:p>
          <a:p>
            <a:r>
              <a:rPr lang="zh-CN" altLang="en-US" sz="1150" b="1" dirty="0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独特香氛，留香持久，补水保湿，滋润发根富含氨基酸，深层滋养，泡沫丰富易冲洗／柔顺清爽！加入洗发水中甘草酸二钾具有抑菌、消炎、抗衰、抗敏，止痒，除臭等功效。 长期使用可修复受损头皮。</a:t>
            </a:r>
            <a:endParaRPr lang="zh-CN" altLang="en-US" sz="1150" b="1" dirty="0" smtClean="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5.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价值渲染：去屑止痒，柔顺清香、控油，母婴级配方，绿色植物更健康</a:t>
            </a:r>
            <a:endParaRPr lang="zh-CN" altLang="en-US" sz="1150" b="1" dirty="0" smtClean="0">
              <a:latin typeface="+mn-ea"/>
              <a:cs typeface="+mn-ea"/>
              <a:sym typeface="+mn-ea"/>
            </a:endParaRPr>
          </a:p>
          <a:p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6.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使用方法：适量的于掌心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,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揉出泡沫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.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均匀涂于头皮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,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轻轻按摩一到两分钟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.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左右上下像按摩那样反复稍微用力洗头皮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,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让头皮充分活跃之后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,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洗掉洗发水</a:t>
            </a:r>
            <a:endParaRPr kumimoji="1" lang="zh-CN" altLang="en-US" sz="1150" b="1" dirty="0" smtClean="0">
              <a:latin typeface="微软雅黑" panose="020B0503020204020204" pitchFamily="34" charset="-122"/>
            </a:endParaRPr>
          </a:p>
          <a:p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7.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适用人群：通用</a:t>
            </a:r>
            <a:endParaRPr lang="zh-CN" altLang="en-US" sz="1150" b="1" dirty="0" smtClean="0">
              <a:latin typeface="+mn-ea"/>
              <a:cs typeface="+mn-ea"/>
              <a:sym typeface="+mn-ea"/>
            </a:endParaRPr>
          </a:p>
          <a:p>
            <a:r>
              <a:rPr lang="en-US" altLang="zh-CN" sz="1150" b="1" dirty="0" smtClean="0">
                <a:sym typeface="+mn-ea"/>
              </a:rPr>
              <a:t>8.</a:t>
            </a:r>
            <a:r>
              <a:rPr lang="zh-CN" altLang="en-US" sz="1150" b="1" dirty="0" smtClean="0">
                <a:sym typeface="+mn-ea"/>
              </a:rPr>
              <a:t>哪个主播卖过：快手徐小米教搭配品牌江南印象，吴召国品牌：蓝狄，大萍子品牌：古兰驰等都是我们集团工厂代工，邦妮精细化工有限公司</a:t>
            </a:r>
            <a:endParaRPr lang="zh-CN" altLang="en-US" sz="1150" b="1" dirty="0" smtClean="0">
              <a:sym typeface="+mn-ea"/>
            </a:endParaRPr>
          </a:p>
          <a:p>
            <a:r>
              <a:rPr lang="en-US" altLang="zh-CN" sz="1150" b="1" dirty="0" smtClean="0">
                <a:sym typeface="+mn-ea"/>
              </a:rPr>
              <a:t>9.</a:t>
            </a:r>
            <a:r>
              <a:rPr lang="zh-CN" altLang="en-US" sz="1150" b="1" dirty="0" smtClean="0">
                <a:sym typeface="+mn-ea"/>
              </a:rPr>
              <a:t>网红销售数据：例如江南印象年销售</a:t>
            </a:r>
            <a:r>
              <a:rPr lang="en-US" altLang="zh-CN" sz="1150" b="1" dirty="0" smtClean="0">
                <a:sym typeface="+mn-ea"/>
              </a:rPr>
              <a:t>5</a:t>
            </a:r>
            <a:r>
              <a:rPr lang="zh-CN" altLang="en-US" sz="1150" b="1" dirty="0" smtClean="0">
                <a:sym typeface="+mn-ea"/>
              </a:rPr>
              <a:t>千万以上</a:t>
            </a:r>
            <a:endParaRPr lang="zh-CN" altLang="en-US" sz="115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r>
              <a:rPr lang="en-US" altLang="zh-CN" sz="115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10.</a:t>
            </a:r>
            <a:r>
              <a:rPr lang="zh-CN" altLang="en-US" sz="115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生产日期及保质期：三年</a:t>
            </a:r>
            <a:endParaRPr lang="zh-CN" altLang="en-US" sz="115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15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11.</a:t>
            </a:r>
            <a:r>
              <a:rPr lang="zh-CN" altLang="en-US" sz="115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是否可做实验：可以</a:t>
            </a:r>
            <a:endParaRPr lang="zh-CN" altLang="en-US" sz="115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15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12.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产品售后优势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/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方式：运费险</a:t>
            </a:r>
            <a:endParaRPr kumimoji="1" lang="zh-CN" altLang="en-US" sz="1150" b="1" dirty="0" smtClean="0">
              <a:latin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13.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对比同品类产品优势在哪：全国首家把中药甘草提取物用于洗发水中，消炎杀菌止痒，用甘油椰油替代硅油，让头皮更健康，添加多种优质氨基酸，例如：玉米谷蛋白氨基酸等</a:t>
            </a:r>
            <a:endParaRPr kumimoji="1" lang="zh-CN" altLang="en-US" sz="1150" b="1" dirty="0" smtClean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14.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预计库存</a:t>
            </a:r>
            <a:r>
              <a:rPr lang="en-US" altLang="zh-CN" sz="1150" b="1" dirty="0" smtClean="0">
                <a:sym typeface="+mn-ea"/>
              </a:rPr>
              <a:t>3</a:t>
            </a:r>
            <a:r>
              <a:rPr lang="zh-CN" altLang="en-US" sz="1150" b="1" dirty="0" smtClean="0">
                <a:sym typeface="+mn-ea"/>
              </a:rPr>
              <a:t>天</a:t>
            </a:r>
            <a:r>
              <a:rPr lang="en-US" altLang="zh-CN" sz="1150" b="1" dirty="0" smtClean="0">
                <a:sym typeface="+mn-ea"/>
              </a:rPr>
              <a:t>/5</a:t>
            </a:r>
            <a:r>
              <a:rPr lang="zh-CN" altLang="en-US" sz="1150" b="1" dirty="0" smtClean="0">
                <a:sym typeface="+mn-ea"/>
              </a:rPr>
              <a:t>天</a:t>
            </a:r>
            <a:r>
              <a:rPr lang="en-US" altLang="zh-CN" sz="1150" b="1" dirty="0" smtClean="0">
                <a:sym typeface="+mn-ea"/>
              </a:rPr>
              <a:t>/7</a:t>
            </a:r>
            <a:r>
              <a:rPr lang="zh-CN" altLang="en-US" sz="1150" b="1" dirty="0" smtClean="0">
                <a:sym typeface="+mn-ea"/>
              </a:rPr>
              <a:t>天发多少：</a:t>
            </a:r>
            <a:r>
              <a:rPr lang="en-US" altLang="zh-CN" sz="1150" b="1" dirty="0" smtClean="0">
                <a:sym typeface="+mn-ea"/>
              </a:rPr>
              <a:t>10000+</a:t>
            </a:r>
            <a:endParaRPr lang="zh-CN" altLang="en-US" sz="115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15.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是否赠送小样产品？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1000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单以上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(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预热作用）：配送两包小样（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10g/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包）</a:t>
            </a:r>
            <a:endParaRPr lang="zh-CN" altLang="en-US" sz="1150" b="1" dirty="0" smtClean="0"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文本框 4"/>
          <p:cNvSpPr txBox="1"/>
          <p:nvPr>
            <p:custDataLst>
              <p:tags r:id="rId1"/>
            </p:custDataLst>
          </p:nvPr>
        </p:nvSpPr>
        <p:spPr>
          <a:xfrm>
            <a:off x="3503295" y="201930"/>
            <a:ext cx="119761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产品名称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88" name="文本框 5"/>
          <p:cNvSpPr txBox="1"/>
          <p:nvPr>
            <p:custDataLst>
              <p:tags r:id="rId2"/>
            </p:custDataLst>
          </p:nvPr>
        </p:nvSpPr>
        <p:spPr>
          <a:xfrm>
            <a:off x="1282700" y="688975"/>
            <a:ext cx="204343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18173429553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89" name="文本框 6"/>
          <p:cNvSpPr txBox="1"/>
          <p:nvPr>
            <p:custDataLst>
              <p:tags r:id="rId3"/>
            </p:custDataLst>
          </p:nvPr>
        </p:nvSpPr>
        <p:spPr>
          <a:xfrm>
            <a:off x="3502025" y="698500"/>
            <a:ext cx="120840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日常价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0" name="文本框 8"/>
          <p:cNvSpPr txBox="1"/>
          <p:nvPr>
            <p:custDataLst>
              <p:tags r:id="rId4"/>
            </p:custDataLst>
          </p:nvPr>
        </p:nvSpPr>
        <p:spPr>
          <a:xfrm>
            <a:off x="6974840" y="217170"/>
            <a:ext cx="112395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库存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1" name="文本框 9"/>
          <p:cNvSpPr txBox="1"/>
          <p:nvPr>
            <p:custDataLst>
              <p:tags r:id="rId5"/>
            </p:custDataLst>
          </p:nvPr>
        </p:nvSpPr>
        <p:spPr>
          <a:xfrm>
            <a:off x="1283335" y="1185545"/>
            <a:ext cx="204343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4.86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2" name="文本框 11"/>
          <p:cNvSpPr txBox="1"/>
          <p:nvPr>
            <p:custDataLst>
              <p:tags r:id="rId6"/>
            </p:custDataLst>
          </p:nvPr>
        </p:nvSpPr>
        <p:spPr>
          <a:xfrm>
            <a:off x="3502025" y="1710690"/>
            <a:ext cx="1228090" cy="33718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产品佣金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3" name="文本框 12"/>
          <p:cNvSpPr txBox="1"/>
          <p:nvPr>
            <p:custDataLst>
              <p:tags r:id="rId7"/>
            </p:custDataLst>
          </p:nvPr>
        </p:nvSpPr>
        <p:spPr>
          <a:xfrm>
            <a:off x="4730115" y="1710690"/>
            <a:ext cx="205676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42%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4" name="文本框 15"/>
          <p:cNvSpPr txBox="1"/>
          <p:nvPr>
            <p:custDataLst>
              <p:tags r:id="rId8"/>
            </p:custDataLst>
          </p:nvPr>
        </p:nvSpPr>
        <p:spPr>
          <a:xfrm>
            <a:off x="3502660" y="1195070"/>
            <a:ext cx="122555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直播到手价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5" name="文本框 2"/>
          <p:cNvSpPr txBox="1"/>
          <p:nvPr>
            <p:custDataLst>
              <p:tags r:id="rId9"/>
            </p:custDataLst>
          </p:nvPr>
        </p:nvSpPr>
        <p:spPr>
          <a:xfrm>
            <a:off x="140335" y="192405"/>
            <a:ext cx="114236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商家名称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6" name="文本框 16"/>
          <p:cNvSpPr txBox="1"/>
          <p:nvPr>
            <p:custDataLst>
              <p:tags r:id="rId10"/>
            </p:custDataLst>
          </p:nvPr>
        </p:nvSpPr>
        <p:spPr>
          <a:xfrm>
            <a:off x="1283335" y="192405"/>
            <a:ext cx="204343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时代邦妮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7" name="文本框 23"/>
          <p:cNvSpPr txBox="1"/>
          <p:nvPr>
            <p:custDataLst>
              <p:tags r:id="rId11"/>
            </p:custDataLst>
          </p:nvPr>
        </p:nvSpPr>
        <p:spPr>
          <a:xfrm>
            <a:off x="6974840" y="708025"/>
            <a:ext cx="112268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发货时效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8" name="文本框 24"/>
          <p:cNvSpPr txBox="1"/>
          <p:nvPr>
            <p:custDataLst>
              <p:tags r:id="rId12"/>
            </p:custDataLst>
          </p:nvPr>
        </p:nvSpPr>
        <p:spPr>
          <a:xfrm>
            <a:off x="6974840" y="1198880"/>
            <a:ext cx="112395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发货快递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9" name="文本框 25"/>
          <p:cNvSpPr txBox="1"/>
          <p:nvPr>
            <p:custDataLst>
              <p:tags r:id="rId13"/>
            </p:custDataLst>
          </p:nvPr>
        </p:nvSpPr>
        <p:spPr>
          <a:xfrm>
            <a:off x="4728210" y="1195070"/>
            <a:ext cx="205930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99.9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0" name="文本框 26"/>
          <p:cNvSpPr txBox="1"/>
          <p:nvPr>
            <p:custDataLst>
              <p:tags r:id="rId14"/>
            </p:custDataLst>
          </p:nvPr>
        </p:nvSpPr>
        <p:spPr>
          <a:xfrm>
            <a:off x="8098790" y="1198880"/>
            <a:ext cx="155892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圆通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韵达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1" name="文本框 13"/>
          <p:cNvSpPr txBox="1"/>
          <p:nvPr>
            <p:custDataLst>
              <p:tags r:id="rId15"/>
            </p:custDataLst>
          </p:nvPr>
        </p:nvSpPr>
        <p:spPr>
          <a:xfrm>
            <a:off x="159385" y="688975"/>
            <a:ext cx="110871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联系方式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2" name="文本框 14"/>
          <p:cNvSpPr txBox="1"/>
          <p:nvPr>
            <p:custDataLst>
              <p:tags r:id="rId16"/>
            </p:custDataLst>
          </p:nvPr>
        </p:nvSpPr>
        <p:spPr>
          <a:xfrm>
            <a:off x="4700905" y="211455"/>
            <a:ext cx="2087245" cy="3067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麦丹露氨基酸洗发水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3" name="文本框 20"/>
          <p:cNvSpPr txBox="1"/>
          <p:nvPr>
            <p:custDataLst>
              <p:tags r:id="rId17"/>
            </p:custDataLst>
          </p:nvPr>
        </p:nvSpPr>
        <p:spPr>
          <a:xfrm>
            <a:off x="160020" y="1185545"/>
            <a:ext cx="110807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小店评分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4" name="文本框 18"/>
          <p:cNvSpPr txBox="1"/>
          <p:nvPr>
            <p:custDataLst>
              <p:tags r:id="rId18"/>
            </p:custDataLst>
          </p:nvPr>
        </p:nvSpPr>
        <p:spPr>
          <a:xfrm>
            <a:off x="4710430" y="698500"/>
            <a:ext cx="207708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179.9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5" name="文本框 19"/>
          <p:cNvSpPr txBox="1"/>
          <p:nvPr>
            <p:custDataLst>
              <p:tags r:id="rId19"/>
            </p:custDataLst>
          </p:nvPr>
        </p:nvSpPr>
        <p:spPr>
          <a:xfrm>
            <a:off x="8098790" y="708025"/>
            <a:ext cx="155892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48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小时内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6" name="文本框 22"/>
          <p:cNvSpPr txBox="1"/>
          <p:nvPr>
            <p:custDataLst>
              <p:tags r:id="rId20"/>
            </p:custDataLst>
          </p:nvPr>
        </p:nvSpPr>
        <p:spPr>
          <a:xfrm>
            <a:off x="8098790" y="217170"/>
            <a:ext cx="155829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10000+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8" name="文本框 10"/>
          <p:cNvSpPr txBox="1"/>
          <p:nvPr>
            <p:custDataLst>
              <p:tags r:id="rId21"/>
            </p:custDataLst>
          </p:nvPr>
        </p:nvSpPr>
        <p:spPr>
          <a:xfrm>
            <a:off x="151130" y="1734820"/>
            <a:ext cx="110807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对接商务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22"/>
            </p:custDataLst>
          </p:nvPr>
        </p:nvSpPr>
        <p:spPr>
          <a:xfrm>
            <a:off x="9687560" y="217170"/>
            <a:ext cx="2456180" cy="34099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推荐理由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algn="ctr"/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23"/>
            </p:custDataLst>
          </p:nvPr>
        </p:nvSpPr>
        <p:spPr>
          <a:xfrm>
            <a:off x="9696450" y="708025"/>
            <a:ext cx="2447925" cy="13150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lvl="1" algn="l">
              <a:lnSpc>
                <a:spcPct val="14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三天不洗头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 algn="l">
              <a:lnSpc>
                <a:spcPct val="14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不痒也不油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 algn="l">
              <a:lnSpc>
                <a:spcPct val="14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持久留香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4"/>
            </p:custDataLst>
          </p:nvPr>
        </p:nvSpPr>
        <p:spPr>
          <a:xfrm>
            <a:off x="6972935" y="1689735"/>
            <a:ext cx="113347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发货地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25"/>
            </p:custDataLst>
          </p:nvPr>
        </p:nvSpPr>
        <p:spPr>
          <a:xfrm>
            <a:off x="8108315" y="1689100"/>
            <a:ext cx="1558925" cy="3340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广州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86" name="文本框 3"/>
          <p:cNvSpPr txBox="1"/>
          <p:nvPr>
            <p:custDataLst>
              <p:tags r:id="rId26"/>
            </p:custDataLst>
          </p:nvPr>
        </p:nvSpPr>
        <p:spPr>
          <a:xfrm>
            <a:off x="160020" y="2180590"/>
            <a:ext cx="6925310" cy="46621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1.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品牌名称：麦丹露氨基酸洗发水</a:t>
            </a:r>
            <a:endParaRPr lang="zh-CN" altLang="en-US" sz="1150" b="1" dirty="0" smtClean="0">
              <a:latin typeface="+mn-ea"/>
              <a:cs typeface="+mn-ea"/>
              <a:sym typeface="+mn-ea"/>
            </a:endParaRPr>
          </a:p>
          <a:p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2.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产品规格：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480g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麦丹露氨基酸*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3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瓶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+168g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麦丹露氨基酸*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2</a:t>
            </a:r>
            <a:endParaRPr lang="en-US" altLang="zh-CN" sz="1150" b="1" dirty="0" smtClean="0">
              <a:latin typeface="+mn-ea"/>
              <a:cs typeface="+mn-ea"/>
              <a:sym typeface="+mn-ea"/>
            </a:endParaRPr>
          </a:p>
          <a:p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3.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核心卖点：一次洗头，七天不痒，三天留香</a:t>
            </a:r>
            <a:endParaRPr lang="zh-CN" altLang="en-US" sz="1150" b="1" dirty="0" smtClean="0">
              <a:latin typeface="+mn-ea"/>
              <a:cs typeface="+mn-ea"/>
              <a:sym typeface="+mn-ea"/>
            </a:endParaRPr>
          </a:p>
          <a:p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4.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产品卖点：</a:t>
            </a:r>
            <a:endParaRPr lang="zh-CN" altLang="en-US" sz="1150" b="1" dirty="0" smtClean="0">
              <a:latin typeface="+mn-ea"/>
              <a:cs typeface="+mn-ea"/>
              <a:sym typeface="+mn-ea"/>
            </a:endParaRPr>
          </a:p>
          <a:p>
            <a:r>
              <a:rPr lang="zh-CN" altLang="en-US" sz="1150" b="1" dirty="0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独特香氛，留香持久，补水保湿，滋润发根富含氨基酸，深层滋养，泡沫丰富易冲洗／柔顺清爽！加入洗发水中甘草酸二钾具有抑菌、消炎、抗衰、抗敏，止痒，除臭等功效。 长期使用可修复受损头皮。</a:t>
            </a:r>
            <a:endParaRPr lang="zh-CN" altLang="en-US" sz="1150" b="1" dirty="0" smtClean="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5.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价值渲染：去屑止痒，柔顺清香、控油，母婴级配方，绿色植物更健康</a:t>
            </a:r>
            <a:endParaRPr lang="zh-CN" altLang="en-US" sz="1150" b="1" dirty="0" smtClean="0">
              <a:latin typeface="+mn-ea"/>
              <a:cs typeface="+mn-ea"/>
              <a:sym typeface="+mn-ea"/>
            </a:endParaRPr>
          </a:p>
          <a:p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6.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使用方法：适量的于掌心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,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揉出泡沫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.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均匀涂于头皮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,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轻轻按摩一到两分钟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.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左右上下像按摩那样反复稍微用力洗头皮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,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让头皮充分活跃之后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,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洗掉洗发水</a:t>
            </a:r>
            <a:endParaRPr kumimoji="1" lang="zh-CN" altLang="en-US" sz="1150" b="1" dirty="0" smtClean="0">
              <a:latin typeface="微软雅黑" panose="020B0503020204020204" pitchFamily="34" charset="-122"/>
            </a:endParaRPr>
          </a:p>
          <a:p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7.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适用人群：通用</a:t>
            </a:r>
            <a:endParaRPr lang="zh-CN" altLang="en-US" sz="1150" b="1" dirty="0" smtClean="0">
              <a:latin typeface="+mn-ea"/>
              <a:cs typeface="+mn-ea"/>
              <a:sym typeface="+mn-ea"/>
            </a:endParaRPr>
          </a:p>
          <a:p>
            <a:r>
              <a:rPr lang="en-US" altLang="zh-CN" sz="1150" b="1" dirty="0" smtClean="0">
                <a:sym typeface="+mn-ea"/>
              </a:rPr>
              <a:t>8.</a:t>
            </a:r>
            <a:r>
              <a:rPr lang="zh-CN" altLang="en-US" sz="1150" b="1" dirty="0" smtClean="0">
                <a:sym typeface="+mn-ea"/>
              </a:rPr>
              <a:t>哪个主播卖过：快手徐小米教搭配品牌江南印象，吴召国品牌：蓝狄，大萍子品牌：古兰驰等都是我们集团工厂代工，邦妮精细化工有限公司</a:t>
            </a:r>
            <a:endParaRPr lang="zh-CN" altLang="en-US" sz="1150" b="1" dirty="0" smtClean="0">
              <a:sym typeface="+mn-ea"/>
            </a:endParaRPr>
          </a:p>
          <a:p>
            <a:r>
              <a:rPr lang="en-US" altLang="zh-CN" sz="1150" b="1" dirty="0" smtClean="0">
                <a:sym typeface="+mn-ea"/>
              </a:rPr>
              <a:t>9.</a:t>
            </a:r>
            <a:r>
              <a:rPr lang="zh-CN" altLang="en-US" sz="1150" b="1" dirty="0" smtClean="0">
                <a:sym typeface="+mn-ea"/>
              </a:rPr>
              <a:t>网红销售数据：例如江南印象年销售</a:t>
            </a:r>
            <a:r>
              <a:rPr lang="en-US" altLang="zh-CN" sz="1150" b="1" dirty="0" smtClean="0">
                <a:sym typeface="+mn-ea"/>
              </a:rPr>
              <a:t>5</a:t>
            </a:r>
            <a:r>
              <a:rPr lang="zh-CN" altLang="en-US" sz="1150" b="1" dirty="0" smtClean="0">
                <a:sym typeface="+mn-ea"/>
              </a:rPr>
              <a:t>千万以上</a:t>
            </a:r>
            <a:endParaRPr lang="zh-CN" altLang="en-US" sz="115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r>
              <a:rPr lang="en-US" altLang="zh-CN" sz="115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10.</a:t>
            </a:r>
            <a:r>
              <a:rPr lang="zh-CN" altLang="en-US" sz="115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生产日期及保质期：三年</a:t>
            </a:r>
            <a:endParaRPr lang="zh-CN" altLang="en-US" sz="115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15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11.</a:t>
            </a:r>
            <a:r>
              <a:rPr lang="zh-CN" altLang="en-US" sz="115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是否可做实验：可以</a:t>
            </a:r>
            <a:endParaRPr lang="zh-CN" altLang="en-US" sz="115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15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12.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产品售后优势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/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方式：运费险</a:t>
            </a:r>
            <a:endParaRPr kumimoji="1" lang="zh-CN" altLang="en-US" sz="1150" b="1" dirty="0" smtClean="0">
              <a:latin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13.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对比同品类产品优势在哪：全国首家把中药甘草提取物用于洗发水中，消炎杀菌止痒，用甘油椰油替代硅油，让头皮更健康，添加多种优质氨基酸，例如：玉米谷蛋白氨基酸等</a:t>
            </a:r>
            <a:endParaRPr kumimoji="1" lang="zh-CN" altLang="en-US" sz="1150" b="1" dirty="0" smtClean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14.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预计库存</a:t>
            </a:r>
            <a:r>
              <a:rPr lang="en-US" altLang="zh-CN" sz="1150" b="1" dirty="0" smtClean="0">
                <a:sym typeface="+mn-ea"/>
              </a:rPr>
              <a:t>3</a:t>
            </a:r>
            <a:r>
              <a:rPr lang="zh-CN" altLang="en-US" sz="1150" b="1" dirty="0" smtClean="0">
                <a:sym typeface="+mn-ea"/>
              </a:rPr>
              <a:t>天</a:t>
            </a:r>
            <a:r>
              <a:rPr lang="en-US" altLang="zh-CN" sz="1150" b="1" dirty="0" smtClean="0">
                <a:sym typeface="+mn-ea"/>
              </a:rPr>
              <a:t>/5</a:t>
            </a:r>
            <a:r>
              <a:rPr lang="zh-CN" altLang="en-US" sz="1150" b="1" dirty="0" smtClean="0">
                <a:sym typeface="+mn-ea"/>
              </a:rPr>
              <a:t>天</a:t>
            </a:r>
            <a:r>
              <a:rPr lang="en-US" altLang="zh-CN" sz="1150" b="1" dirty="0" smtClean="0">
                <a:sym typeface="+mn-ea"/>
              </a:rPr>
              <a:t>/7</a:t>
            </a:r>
            <a:r>
              <a:rPr lang="zh-CN" altLang="en-US" sz="1150" b="1" dirty="0" smtClean="0">
                <a:sym typeface="+mn-ea"/>
              </a:rPr>
              <a:t>天发多少：</a:t>
            </a:r>
            <a:r>
              <a:rPr lang="en-US" altLang="zh-CN" sz="1150" b="1" dirty="0" smtClean="0">
                <a:sym typeface="+mn-ea"/>
              </a:rPr>
              <a:t>10000+</a:t>
            </a:r>
            <a:endParaRPr lang="zh-CN" altLang="en-US" sz="115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15.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是否赠送小样产品？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1000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单以上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(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预热作用）：配送两包小样（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10g/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包）</a:t>
            </a:r>
            <a:endParaRPr lang="zh-CN" altLang="en-US" sz="1150" b="1" dirty="0" smtClean="0"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endParaRPr lang="zh-CN" altLang="en-US" sz="1150" b="1" dirty="0">
              <a:latin typeface="+mn-ea"/>
              <a:cs typeface="+mn-ea"/>
              <a:sym typeface="+mn-ea"/>
            </a:endParaRPr>
          </a:p>
        </p:txBody>
      </p:sp>
      <p:pic>
        <p:nvPicPr>
          <p:cNvPr id="3" name="ID_3017F2443F6B4B25B513565323697084" descr="微信图片_202211051736152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8" cstate="print"/>
          <a:stretch>
            <a:fillRect/>
          </a:stretch>
        </p:blipFill>
        <p:spPr>
          <a:xfrm>
            <a:off x="7388225" y="2180590"/>
            <a:ext cx="4554855" cy="4554855"/>
          </a:xfrm>
          <a:prstGeom prst="rect">
            <a:avLst/>
          </a:prstGeom>
        </p:spPr>
      </p:pic>
      <p:sp>
        <p:nvSpPr>
          <p:cNvPr id="30" name="文本框 7"/>
          <p:cNvSpPr txBox="1"/>
          <p:nvPr>
            <p:custDataLst>
              <p:tags r:id="rId29"/>
            </p:custDataLst>
          </p:nvPr>
        </p:nvSpPr>
        <p:spPr>
          <a:xfrm>
            <a:off x="1274445" y="1734820"/>
            <a:ext cx="204343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文本框 4"/>
          <p:cNvSpPr txBox="1"/>
          <p:nvPr>
            <p:custDataLst>
              <p:tags r:id="rId1"/>
            </p:custDataLst>
          </p:nvPr>
        </p:nvSpPr>
        <p:spPr>
          <a:xfrm>
            <a:off x="3503295" y="201930"/>
            <a:ext cx="119761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产品名称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88" name="文本框 5"/>
          <p:cNvSpPr txBox="1"/>
          <p:nvPr>
            <p:custDataLst>
              <p:tags r:id="rId2"/>
            </p:custDataLst>
          </p:nvPr>
        </p:nvSpPr>
        <p:spPr>
          <a:xfrm>
            <a:off x="1282700" y="688975"/>
            <a:ext cx="204343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18173429553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89" name="文本框 6"/>
          <p:cNvSpPr txBox="1"/>
          <p:nvPr>
            <p:custDataLst>
              <p:tags r:id="rId3"/>
            </p:custDataLst>
          </p:nvPr>
        </p:nvSpPr>
        <p:spPr>
          <a:xfrm>
            <a:off x="3502025" y="698500"/>
            <a:ext cx="120840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日常价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0" name="文本框 8"/>
          <p:cNvSpPr txBox="1"/>
          <p:nvPr>
            <p:custDataLst>
              <p:tags r:id="rId4"/>
            </p:custDataLst>
          </p:nvPr>
        </p:nvSpPr>
        <p:spPr>
          <a:xfrm>
            <a:off x="6974840" y="217170"/>
            <a:ext cx="112395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库存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1" name="文本框 9"/>
          <p:cNvSpPr txBox="1"/>
          <p:nvPr>
            <p:custDataLst>
              <p:tags r:id="rId5"/>
            </p:custDataLst>
          </p:nvPr>
        </p:nvSpPr>
        <p:spPr>
          <a:xfrm>
            <a:off x="1283335" y="1185545"/>
            <a:ext cx="204343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4.86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2" name="文本框 11"/>
          <p:cNvSpPr txBox="1"/>
          <p:nvPr>
            <p:custDataLst>
              <p:tags r:id="rId6"/>
            </p:custDataLst>
          </p:nvPr>
        </p:nvSpPr>
        <p:spPr>
          <a:xfrm>
            <a:off x="3502025" y="1710690"/>
            <a:ext cx="1228090" cy="33718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产品佣金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3" name="文本框 12"/>
          <p:cNvSpPr txBox="1"/>
          <p:nvPr>
            <p:custDataLst>
              <p:tags r:id="rId7"/>
            </p:custDataLst>
          </p:nvPr>
        </p:nvSpPr>
        <p:spPr>
          <a:xfrm>
            <a:off x="4730115" y="1710690"/>
            <a:ext cx="205676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38%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4" name="文本框 15"/>
          <p:cNvSpPr txBox="1"/>
          <p:nvPr>
            <p:custDataLst>
              <p:tags r:id="rId8"/>
            </p:custDataLst>
          </p:nvPr>
        </p:nvSpPr>
        <p:spPr>
          <a:xfrm>
            <a:off x="3502660" y="1195070"/>
            <a:ext cx="122555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直播到手价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5" name="文本框 2"/>
          <p:cNvSpPr txBox="1"/>
          <p:nvPr>
            <p:custDataLst>
              <p:tags r:id="rId9"/>
            </p:custDataLst>
          </p:nvPr>
        </p:nvSpPr>
        <p:spPr>
          <a:xfrm>
            <a:off x="140335" y="192405"/>
            <a:ext cx="114236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商家名称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6" name="文本框 16"/>
          <p:cNvSpPr txBox="1"/>
          <p:nvPr>
            <p:custDataLst>
              <p:tags r:id="rId10"/>
            </p:custDataLst>
          </p:nvPr>
        </p:nvSpPr>
        <p:spPr>
          <a:xfrm>
            <a:off x="1283335" y="192405"/>
            <a:ext cx="204343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时代邦妮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7" name="文本框 23"/>
          <p:cNvSpPr txBox="1"/>
          <p:nvPr>
            <p:custDataLst>
              <p:tags r:id="rId11"/>
            </p:custDataLst>
          </p:nvPr>
        </p:nvSpPr>
        <p:spPr>
          <a:xfrm>
            <a:off x="6974840" y="708025"/>
            <a:ext cx="112268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发货时效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8" name="文本框 24"/>
          <p:cNvSpPr txBox="1"/>
          <p:nvPr>
            <p:custDataLst>
              <p:tags r:id="rId12"/>
            </p:custDataLst>
          </p:nvPr>
        </p:nvSpPr>
        <p:spPr>
          <a:xfrm>
            <a:off x="6974840" y="1198880"/>
            <a:ext cx="112395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发货快递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9" name="文本框 25"/>
          <p:cNvSpPr txBox="1"/>
          <p:nvPr>
            <p:custDataLst>
              <p:tags r:id="rId13"/>
            </p:custDataLst>
          </p:nvPr>
        </p:nvSpPr>
        <p:spPr>
          <a:xfrm>
            <a:off x="4728210" y="1195070"/>
            <a:ext cx="205930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109.9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0" name="文本框 26"/>
          <p:cNvSpPr txBox="1"/>
          <p:nvPr>
            <p:custDataLst>
              <p:tags r:id="rId14"/>
            </p:custDataLst>
          </p:nvPr>
        </p:nvSpPr>
        <p:spPr>
          <a:xfrm>
            <a:off x="8098790" y="1198880"/>
            <a:ext cx="155892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圆通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韵达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1" name="文本框 13"/>
          <p:cNvSpPr txBox="1"/>
          <p:nvPr>
            <p:custDataLst>
              <p:tags r:id="rId15"/>
            </p:custDataLst>
          </p:nvPr>
        </p:nvSpPr>
        <p:spPr>
          <a:xfrm>
            <a:off x="159385" y="688975"/>
            <a:ext cx="110871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联系方式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2" name="文本框 14"/>
          <p:cNvSpPr txBox="1"/>
          <p:nvPr>
            <p:custDataLst>
              <p:tags r:id="rId16"/>
            </p:custDataLst>
          </p:nvPr>
        </p:nvSpPr>
        <p:spPr>
          <a:xfrm>
            <a:off x="4700905" y="211455"/>
            <a:ext cx="2087245" cy="3067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麦丹露氨基酸洗发水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3" name="文本框 20"/>
          <p:cNvSpPr txBox="1"/>
          <p:nvPr>
            <p:custDataLst>
              <p:tags r:id="rId17"/>
            </p:custDataLst>
          </p:nvPr>
        </p:nvSpPr>
        <p:spPr>
          <a:xfrm>
            <a:off x="160020" y="1185545"/>
            <a:ext cx="110807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小店评分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4" name="文本框 18"/>
          <p:cNvSpPr txBox="1"/>
          <p:nvPr>
            <p:custDataLst>
              <p:tags r:id="rId18"/>
            </p:custDataLst>
          </p:nvPr>
        </p:nvSpPr>
        <p:spPr>
          <a:xfrm>
            <a:off x="4710430" y="698500"/>
            <a:ext cx="207708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179.9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5" name="文本框 19"/>
          <p:cNvSpPr txBox="1"/>
          <p:nvPr>
            <p:custDataLst>
              <p:tags r:id="rId19"/>
            </p:custDataLst>
          </p:nvPr>
        </p:nvSpPr>
        <p:spPr>
          <a:xfrm>
            <a:off x="8098790" y="708025"/>
            <a:ext cx="155892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48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小时内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6" name="文本框 22"/>
          <p:cNvSpPr txBox="1"/>
          <p:nvPr>
            <p:custDataLst>
              <p:tags r:id="rId20"/>
            </p:custDataLst>
          </p:nvPr>
        </p:nvSpPr>
        <p:spPr>
          <a:xfrm>
            <a:off x="8098790" y="217170"/>
            <a:ext cx="155829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10000+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8" name="文本框 10"/>
          <p:cNvSpPr txBox="1"/>
          <p:nvPr>
            <p:custDataLst>
              <p:tags r:id="rId21"/>
            </p:custDataLst>
          </p:nvPr>
        </p:nvSpPr>
        <p:spPr>
          <a:xfrm>
            <a:off x="151130" y="1734820"/>
            <a:ext cx="110807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对接商务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22"/>
            </p:custDataLst>
          </p:nvPr>
        </p:nvSpPr>
        <p:spPr>
          <a:xfrm>
            <a:off x="9687560" y="217170"/>
            <a:ext cx="2456180" cy="34099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推荐理由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algn="ctr"/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23"/>
            </p:custDataLst>
          </p:nvPr>
        </p:nvSpPr>
        <p:spPr>
          <a:xfrm>
            <a:off x="9696450" y="708025"/>
            <a:ext cx="2447925" cy="13150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lvl="1" algn="l">
              <a:lnSpc>
                <a:spcPct val="14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三天不洗头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 algn="l">
              <a:lnSpc>
                <a:spcPct val="14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不痒也不油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 algn="l">
              <a:lnSpc>
                <a:spcPct val="14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持久留香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4"/>
            </p:custDataLst>
          </p:nvPr>
        </p:nvSpPr>
        <p:spPr>
          <a:xfrm>
            <a:off x="6972935" y="1689735"/>
            <a:ext cx="113347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发货地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25"/>
            </p:custDataLst>
          </p:nvPr>
        </p:nvSpPr>
        <p:spPr>
          <a:xfrm>
            <a:off x="8108315" y="1689100"/>
            <a:ext cx="1558925" cy="3340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广州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86" name="文本框 3"/>
          <p:cNvSpPr txBox="1"/>
          <p:nvPr>
            <p:custDataLst>
              <p:tags r:id="rId26"/>
            </p:custDataLst>
          </p:nvPr>
        </p:nvSpPr>
        <p:spPr>
          <a:xfrm>
            <a:off x="160020" y="2180590"/>
            <a:ext cx="6925310" cy="46621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1.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品牌名称：麦丹露氨基酸洗发水</a:t>
            </a:r>
            <a:endParaRPr lang="zh-CN" altLang="en-US" sz="1150" b="1" dirty="0" smtClean="0">
              <a:latin typeface="+mn-ea"/>
              <a:cs typeface="+mn-ea"/>
              <a:sym typeface="+mn-ea"/>
            </a:endParaRPr>
          </a:p>
          <a:p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2.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产品规格：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480g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麦丹露氨基酸*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3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瓶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+168g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麦丹露氨基酸*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2</a:t>
            </a:r>
            <a:endParaRPr lang="en-US" altLang="zh-CN" sz="1150" b="1" dirty="0" smtClean="0">
              <a:latin typeface="+mn-ea"/>
              <a:cs typeface="+mn-ea"/>
              <a:sym typeface="+mn-ea"/>
            </a:endParaRPr>
          </a:p>
          <a:p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3.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核心卖点：一次洗头，七天不痒，三天留香</a:t>
            </a:r>
            <a:endParaRPr lang="zh-CN" altLang="en-US" sz="1150" b="1" dirty="0" smtClean="0">
              <a:latin typeface="+mn-ea"/>
              <a:cs typeface="+mn-ea"/>
              <a:sym typeface="+mn-ea"/>
            </a:endParaRPr>
          </a:p>
          <a:p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4.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产品卖点：</a:t>
            </a:r>
            <a:endParaRPr lang="zh-CN" altLang="en-US" sz="1150" b="1" dirty="0" smtClean="0">
              <a:latin typeface="+mn-ea"/>
              <a:cs typeface="+mn-ea"/>
              <a:sym typeface="+mn-ea"/>
            </a:endParaRPr>
          </a:p>
          <a:p>
            <a:r>
              <a:rPr lang="zh-CN" altLang="en-US" sz="1150" b="1" dirty="0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独特香氛，留香持久，补水保湿，滋润发根富含氨基酸，深层滋养，泡沫丰富易冲洗／柔顺清爽！加入洗发水中甘草酸二钾具有抑菌、消炎、抗衰、抗敏，止痒，除臭等功效。 长期使用可修复受损头皮。</a:t>
            </a:r>
            <a:endParaRPr lang="zh-CN" altLang="en-US" sz="1150" b="1" dirty="0" smtClean="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5.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价值渲染：去屑止痒，柔顺清香、控油，母婴级配方，绿色植物更健康</a:t>
            </a:r>
            <a:endParaRPr lang="zh-CN" altLang="en-US" sz="1150" b="1" dirty="0" smtClean="0">
              <a:latin typeface="+mn-ea"/>
              <a:cs typeface="+mn-ea"/>
              <a:sym typeface="+mn-ea"/>
            </a:endParaRPr>
          </a:p>
          <a:p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6.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使用方法：适量的于掌心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,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揉出泡沫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.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均匀涂于头皮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,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轻轻按摩一到两分钟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.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左右上下像按摩那样反复稍微用力洗头皮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,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让头皮充分活跃之后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,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洗掉洗发水</a:t>
            </a:r>
            <a:endParaRPr kumimoji="1" lang="zh-CN" altLang="en-US" sz="1150" b="1" dirty="0" smtClean="0">
              <a:latin typeface="微软雅黑" panose="020B0503020204020204" pitchFamily="34" charset="-122"/>
            </a:endParaRPr>
          </a:p>
          <a:p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7.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适用人群：通用</a:t>
            </a:r>
            <a:endParaRPr lang="zh-CN" altLang="en-US" sz="1150" b="1" dirty="0" smtClean="0">
              <a:latin typeface="+mn-ea"/>
              <a:cs typeface="+mn-ea"/>
              <a:sym typeface="+mn-ea"/>
            </a:endParaRPr>
          </a:p>
          <a:p>
            <a:r>
              <a:rPr lang="en-US" altLang="zh-CN" sz="1150" b="1" dirty="0" smtClean="0">
                <a:sym typeface="+mn-ea"/>
              </a:rPr>
              <a:t>8.</a:t>
            </a:r>
            <a:r>
              <a:rPr lang="zh-CN" altLang="en-US" sz="1150" b="1" dirty="0" smtClean="0">
                <a:sym typeface="+mn-ea"/>
              </a:rPr>
              <a:t>哪个主播卖过：快手徐小米教搭配品牌江南印象，吴召国品牌：蓝狄，大萍子品牌：古兰驰等都是我们集团工厂代工，邦妮精细化工有限公司</a:t>
            </a:r>
            <a:endParaRPr lang="zh-CN" altLang="en-US" sz="1150" b="1" dirty="0" smtClean="0">
              <a:sym typeface="+mn-ea"/>
            </a:endParaRPr>
          </a:p>
          <a:p>
            <a:r>
              <a:rPr lang="en-US" altLang="zh-CN" sz="1150" b="1" dirty="0" smtClean="0">
                <a:sym typeface="+mn-ea"/>
              </a:rPr>
              <a:t>9.</a:t>
            </a:r>
            <a:r>
              <a:rPr lang="zh-CN" altLang="en-US" sz="1150" b="1" dirty="0" smtClean="0">
                <a:sym typeface="+mn-ea"/>
              </a:rPr>
              <a:t>网红销售数据：例如江南印象年销售</a:t>
            </a:r>
            <a:r>
              <a:rPr lang="en-US" altLang="zh-CN" sz="1150" b="1" dirty="0" smtClean="0">
                <a:sym typeface="+mn-ea"/>
              </a:rPr>
              <a:t>5</a:t>
            </a:r>
            <a:r>
              <a:rPr lang="zh-CN" altLang="en-US" sz="1150" b="1" dirty="0" smtClean="0">
                <a:sym typeface="+mn-ea"/>
              </a:rPr>
              <a:t>千万以上</a:t>
            </a:r>
            <a:endParaRPr lang="zh-CN" altLang="en-US" sz="115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r>
              <a:rPr lang="en-US" altLang="zh-CN" sz="115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10.</a:t>
            </a:r>
            <a:r>
              <a:rPr lang="zh-CN" altLang="en-US" sz="115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生产日期及保质期：三年</a:t>
            </a:r>
            <a:endParaRPr lang="zh-CN" altLang="en-US" sz="115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15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11.</a:t>
            </a:r>
            <a:r>
              <a:rPr lang="zh-CN" altLang="en-US" sz="115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是否可做实验：可以</a:t>
            </a:r>
            <a:endParaRPr lang="zh-CN" altLang="en-US" sz="115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15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12.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产品售后优势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/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方式：运费险</a:t>
            </a:r>
            <a:endParaRPr kumimoji="1" lang="zh-CN" altLang="en-US" sz="1150" b="1" dirty="0" smtClean="0">
              <a:latin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13.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对比同品类产品优势在哪：全国首家把中药甘草提取物用于洗发水中，消炎杀菌止痒，用甘油椰油替代硅油，让头皮更健康，添加多种优质氨基酸，例如：玉米谷蛋白氨基酸等</a:t>
            </a:r>
            <a:endParaRPr kumimoji="1" lang="zh-CN" altLang="en-US" sz="1150" b="1" dirty="0" smtClean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14.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预计库存</a:t>
            </a:r>
            <a:r>
              <a:rPr lang="en-US" altLang="zh-CN" sz="1150" b="1" dirty="0" smtClean="0">
                <a:sym typeface="+mn-ea"/>
              </a:rPr>
              <a:t>3</a:t>
            </a:r>
            <a:r>
              <a:rPr lang="zh-CN" altLang="en-US" sz="1150" b="1" dirty="0" smtClean="0">
                <a:sym typeface="+mn-ea"/>
              </a:rPr>
              <a:t>天</a:t>
            </a:r>
            <a:r>
              <a:rPr lang="en-US" altLang="zh-CN" sz="1150" b="1" dirty="0" smtClean="0">
                <a:sym typeface="+mn-ea"/>
              </a:rPr>
              <a:t>/5</a:t>
            </a:r>
            <a:r>
              <a:rPr lang="zh-CN" altLang="en-US" sz="1150" b="1" dirty="0" smtClean="0">
                <a:sym typeface="+mn-ea"/>
              </a:rPr>
              <a:t>天</a:t>
            </a:r>
            <a:r>
              <a:rPr lang="en-US" altLang="zh-CN" sz="1150" b="1" dirty="0" smtClean="0">
                <a:sym typeface="+mn-ea"/>
              </a:rPr>
              <a:t>/7</a:t>
            </a:r>
            <a:r>
              <a:rPr lang="zh-CN" altLang="en-US" sz="1150" b="1" dirty="0" smtClean="0">
                <a:sym typeface="+mn-ea"/>
              </a:rPr>
              <a:t>天发多少：</a:t>
            </a:r>
            <a:r>
              <a:rPr lang="en-US" altLang="zh-CN" sz="1150" b="1" dirty="0" smtClean="0">
                <a:sym typeface="+mn-ea"/>
              </a:rPr>
              <a:t>10000+</a:t>
            </a:r>
            <a:endParaRPr lang="zh-CN" altLang="en-US" sz="115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15.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是否赠送小样产品？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1000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单以上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(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预热作用）：配送两包小样（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10g/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包）</a:t>
            </a:r>
            <a:endParaRPr lang="zh-CN" altLang="en-US" sz="1150" b="1" dirty="0" smtClean="0"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endParaRPr lang="zh-CN" altLang="en-US" sz="1150" b="1" dirty="0">
              <a:latin typeface="+mn-ea"/>
              <a:cs typeface="+mn-ea"/>
              <a:sym typeface="+mn-ea"/>
            </a:endParaRPr>
          </a:p>
        </p:txBody>
      </p:sp>
      <p:sp>
        <p:nvSpPr>
          <p:cNvPr id="30" name="文本框 7"/>
          <p:cNvSpPr txBox="1"/>
          <p:nvPr>
            <p:custDataLst>
              <p:tags r:id="rId27"/>
            </p:custDataLst>
          </p:nvPr>
        </p:nvSpPr>
        <p:spPr>
          <a:xfrm>
            <a:off x="1274445" y="1734820"/>
            <a:ext cx="204343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370957" y="2200506"/>
            <a:ext cx="4404731" cy="440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文本框 4"/>
          <p:cNvSpPr txBox="1"/>
          <p:nvPr>
            <p:custDataLst>
              <p:tags r:id="rId1"/>
            </p:custDataLst>
          </p:nvPr>
        </p:nvSpPr>
        <p:spPr>
          <a:xfrm>
            <a:off x="3503295" y="201930"/>
            <a:ext cx="119761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产品名称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88" name="文本框 5"/>
          <p:cNvSpPr txBox="1"/>
          <p:nvPr>
            <p:custDataLst>
              <p:tags r:id="rId2"/>
            </p:custDataLst>
          </p:nvPr>
        </p:nvSpPr>
        <p:spPr>
          <a:xfrm>
            <a:off x="1282700" y="688975"/>
            <a:ext cx="204343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18173429553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89" name="文本框 6"/>
          <p:cNvSpPr txBox="1"/>
          <p:nvPr>
            <p:custDataLst>
              <p:tags r:id="rId3"/>
            </p:custDataLst>
          </p:nvPr>
        </p:nvSpPr>
        <p:spPr>
          <a:xfrm>
            <a:off x="3502025" y="698500"/>
            <a:ext cx="120840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日常价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0" name="文本框 8"/>
          <p:cNvSpPr txBox="1"/>
          <p:nvPr>
            <p:custDataLst>
              <p:tags r:id="rId4"/>
            </p:custDataLst>
          </p:nvPr>
        </p:nvSpPr>
        <p:spPr>
          <a:xfrm>
            <a:off x="6974840" y="217170"/>
            <a:ext cx="112395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库存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1" name="文本框 9"/>
          <p:cNvSpPr txBox="1"/>
          <p:nvPr>
            <p:custDataLst>
              <p:tags r:id="rId5"/>
            </p:custDataLst>
          </p:nvPr>
        </p:nvSpPr>
        <p:spPr>
          <a:xfrm>
            <a:off x="1283335" y="1185545"/>
            <a:ext cx="204343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4.86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2" name="文本框 11"/>
          <p:cNvSpPr txBox="1"/>
          <p:nvPr>
            <p:custDataLst>
              <p:tags r:id="rId6"/>
            </p:custDataLst>
          </p:nvPr>
        </p:nvSpPr>
        <p:spPr>
          <a:xfrm>
            <a:off x="3502025" y="1710690"/>
            <a:ext cx="1228090" cy="33718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产品佣金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3" name="文本框 12"/>
          <p:cNvSpPr txBox="1"/>
          <p:nvPr>
            <p:custDataLst>
              <p:tags r:id="rId7"/>
            </p:custDataLst>
          </p:nvPr>
        </p:nvSpPr>
        <p:spPr>
          <a:xfrm>
            <a:off x="4730115" y="1710690"/>
            <a:ext cx="205676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36%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4" name="文本框 15"/>
          <p:cNvSpPr txBox="1"/>
          <p:nvPr>
            <p:custDataLst>
              <p:tags r:id="rId8"/>
            </p:custDataLst>
          </p:nvPr>
        </p:nvSpPr>
        <p:spPr>
          <a:xfrm>
            <a:off x="3502660" y="1195070"/>
            <a:ext cx="122555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直播到手价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5" name="文本框 2"/>
          <p:cNvSpPr txBox="1"/>
          <p:nvPr>
            <p:custDataLst>
              <p:tags r:id="rId9"/>
            </p:custDataLst>
          </p:nvPr>
        </p:nvSpPr>
        <p:spPr>
          <a:xfrm>
            <a:off x="140335" y="192405"/>
            <a:ext cx="114236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商家名称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6" name="文本框 16"/>
          <p:cNvSpPr txBox="1"/>
          <p:nvPr>
            <p:custDataLst>
              <p:tags r:id="rId10"/>
            </p:custDataLst>
          </p:nvPr>
        </p:nvSpPr>
        <p:spPr>
          <a:xfrm>
            <a:off x="1283335" y="192405"/>
            <a:ext cx="204343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时代邦妮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7" name="文本框 23"/>
          <p:cNvSpPr txBox="1"/>
          <p:nvPr>
            <p:custDataLst>
              <p:tags r:id="rId11"/>
            </p:custDataLst>
          </p:nvPr>
        </p:nvSpPr>
        <p:spPr>
          <a:xfrm>
            <a:off x="6974840" y="708025"/>
            <a:ext cx="112268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发货时效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8" name="文本框 24"/>
          <p:cNvSpPr txBox="1"/>
          <p:nvPr>
            <p:custDataLst>
              <p:tags r:id="rId12"/>
            </p:custDataLst>
          </p:nvPr>
        </p:nvSpPr>
        <p:spPr>
          <a:xfrm>
            <a:off x="6974840" y="1198880"/>
            <a:ext cx="112395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发货快递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9" name="文本框 25"/>
          <p:cNvSpPr txBox="1"/>
          <p:nvPr>
            <p:custDataLst>
              <p:tags r:id="rId13"/>
            </p:custDataLst>
          </p:nvPr>
        </p:nvSpPr>
        <p:spPr>
          <a:xfrm>
            <a:off x="4728210" y="1195070"/>
            <a:ext cx="205930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49.9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0" name="文本框 26"/>
          <p:cNvSpPr txBox="1"/>
          <p:nvPr>
            <p:custDataLst>
              <p:tags r:id="rId14"/>
            </p:custDataLst>
          </p:nvPr>
        </p:nvSpPr>
        <p:spPr>
          <a:xfrm>
            <a:off x="8098790" y="1198880"/>
            <a:ext cx="155892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圆通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韵达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1" name="文本框 13"/>
          <p:cNvSpPr txBox="1"/>
          <p:nvPr>
            <p:custDataLst>
              <p:tags r:id="rId15"/>
            </p:custDataLst>
          </p:nvPr>
        </p:nvSpPr>
        <p:spPr>
          <a:xfrm>
            <a:off x="159385" y="688975"/>
            <a:ext cx="110871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联系方式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2" name="文本框 14"/>
          <p:cNvSpPr txBox="1"/>
          <p:nvPr>
            <p:custDataLst>
              <p:tags r:id="rId16"/>
            </p:custDataLst>
          </p:nvPr>
        </p:nvSpPr>
        <p:spPr>
          <a:xfrm>
            <a:off x="4700905" y="211455"/>
            <a:ext cx="2087245" cy="3067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麦丹露氨基酸洗发水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3" name="文本框 20"/>
          <p:cNvSpPr txBox="1"/>
          <p:nvPr>
            <p:custDataLst>
              <p:tags r:id="rId17"/>
            </p:custDataLst>
          </p:nvPr>
        </p:nvSpPr>
        <p:spPr>
          <a:xfrm>
            <a:off x="160020" y="1185545"/>
            <a:ext cx="110807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小店评分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4" name="文本框 18"/>
          <p:cNvSpPr txBox="1"/>
          <p:nvPr>
            <p:custDataLst>
              <p:tags r:id="rId18"/>
            </p:custDataLst>
          </p:nvPr>
        </p:nvSpPr>
        <p:spPr>
          <a:xfrm>
            <a:off x="4710430" y="698500"/>
            <a:ext cx="207708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89.9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5" name="文本框 19"/>
          <p:cNvSpPr txBox="1"/>
          <p:nvPr>
            <p:custDataLst>
              <p:tags r:id="rId19"/>
            </p:custDataLst>
          </p:nvPr>
        </p:nvSpPr>
        <p:spPr>
          <a:xfrm>
            <a:off x="8098790" y="708025"/>
            <a:ext cx="155892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48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小时内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6" name="文本框 22"/>
          <p:cNvSpPr txBox="1"/>
          <p:nvPr>
            <p:custDataLst>
              <p:tags r:id="rId20"/>
            </p:custDataLst>
          </p:nvPr>
        </p:nvSpPr>
        <p:spPr>
          <a:xfrm>
            <a:off x="8098790" y="217170"/>
            <a:ext cx="155829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10000+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7" name="文本框 7"/>
          <p:cNvSpPr txBox="1"/>
          <p:nvPr>
            <p:custDataLst>
              <p:tags r:id="rId21"/>
            </p:custDataLst>
          </p:nvPr>
        </p:nvSpPr>
        <p:spPr>
          <a:xfrm>
            <a:off x="1274445" y="1734820"/>
            <a:ext cx="204343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8" name="文本框 10"/>
          <p:cNvSpPr txBox="1"/>
          <p:nvPr>
            <p:custDataLst>
              <p:tags r:id="rId22"/>
            </p:custDataLst>
          </p:nvPr>
        </p:nvSpPr>
        <p:spPr>
          <a:xfrm>
            <a:off x="151130" y="1734820"/>
            <a:ext cx="110807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对接商务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23"/>
            </p:custDataLst>
          </p:nvPr>
        </p:nvSpPr>
        <p:spPr>
          <a:xfrm>
            <a:off x="9687560" y="217170"/>
            <a:ext cx="2456180" cy="34099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推荐理由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algn="ctr"/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24"/>
            </p:custDataLst>
          </p:nvPr>
        </p:nvSpPr>
        <p:spPr>
          <a:xfrm>
            <a:off x="9696450" y="708025"/>
            <a:ext cx="2447925" cy="13150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lvl="1" algn="l">
              <a:lnSpc>
                <a:spcPct val="14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三天不洗头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 algn="l">
              <a:lnSpc>
                <a:spcPct val="14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不痒也不油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 algn="l">
              <a:lnSpc>
                <a:spcPct val="14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持久留香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5"/>
            </p:custDataLst>
          </p:nvPr>
        </p:nvSpPr>
        <p:spPr>
          <a:xfrm>
            <a:off x="6972935" y="1689735"/>
            <a:ext cx="113347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发货地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26"/>
            </p:custDataLst>
          </p:nvPr>
        </p:nvSpPr>
        <p:spPr>
          <a:xfrm>
            <a:off x="8108315" y="1689100"/>
            <a:ext cx="1558925" cy="3340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广州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86" name="文本框 3"/>
          <p:cNvSpPr txBox="1"/>
          <p:nvPr>
            <p:custDataLst>
              <p:tags r:id="rId27"/>
            </p:custDataLst>
          </p:nvPr>
        </p:nvSpPr>
        <p:spPr>
          <a:xfrm>
            <a:off x="160020" y="2180590"/>
            <a:ext cx="6925310" cy="46621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1.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品牌名称：麦丹露氨基酸洗发水</a:t>
            </a:r>
            <a:endParaRPr lang="zh-CN" altLang="en-US" sz="1150" b="1" dirty="0" smtClean="0">
              <a:latin typeface="+mn-ea"/>
              <a:cs typeface="+mn-ea"/>
              <a:sym typeface="+mn-ea"/>
            </a:endParaRPr>
          </a:p>
          <a:p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2.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产品规格：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480g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麦丹露氨基酸*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1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瓶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+168g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麦丹露氨基酸*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1+260g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麦丹露氨基酸*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1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支</a:t>
            </a:r>
            <a:endParaRPr lang="en-US" altLang="zh-CN" sz="1150" b="1" dirty="0" smtClean="0">
              <a:latin typeface="+mn-ea"/>
              <a:cs typeface="+mn-ea"/>
              <a:sym typeface="+mn-ea"/>
            </a:endParaRPr>
          </a:p>
          <a:p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3.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核心卖点：一次洗头，七天不痒，三天留香</a:t>
            </a:r>
            <a:endParaRPr lang="zh-CN" altLang="en-US" sz="1150" b="1" dirty="0" smtClean="0">
              <a:latin typeface="+mn-ea"/>
              <a:cs typeface="+mn-ea"/>
              <a:sym typeface="+mn-ea"/>
            </a:endParaRPr>
          </a:p>
          <a:p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4.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产品卖点：</a:t>
            </a:r>
            <a:endParaRPr lang="zh-CN" altLang="en-US" sz="1150" b="1" dirty="0" smtClean="0">
              <a:latin typeface="+mn-ea"/>
              <a:cs typeface="+mn-ea"/>
              <a:sym typeface="+mn-ea"/>
            </a:endParaRPr>
          </a:p>
          <a:p>
            <a:r>
              <a:rPr lang="zh-CN" altLang="en-US" sz="1150" b="1" dirty="0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独特香氛，留香持久，补水保湿，滋润发根富含氨基酸，深层滋养，泡沫丰富易冲洗／柔顺清爽！加入洗发水中甘草酸二钾具有抑菌、消炎、抗衰、抗敏，止痒，除臭等功效。 长期使用可修复受损头皮。</a:t>
            </a:r>
            <a:endParaRPr lang="zh-CN" altLang="en-US" sz="1150" b="1" dirty="0" smtClean="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5.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价值渲染：去屑止痒，柔顺清香、控油，母婴级配方，绿色植物更健康</a:t>
            </a:r>
            <a:endParaRPr lang="zh-CN" altLang="en-US" sz="1150" b="1" dirty="0" smtClean="0">
              <a:latin typeface="+mn-ea"/>
              <a:cs typeface="+mn-ea"/>
              <a:sym typeface="+mn-ea"/>
            </a:endParaRPr>
          </a:p>
          <a:p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6.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使用方法：适量的于掌心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,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揉出泡沫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.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均匀涂于头皮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,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轻轻按摩一到两分钟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.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左右上下像按摩那样反复稍微用力洗头皮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,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让头皮充分活跃之后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,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洗掉洗发水</a:t>
            </a:r>
            <a:endParaRPr kumimoji="1" lang="zh-CN" altLang="en-US" sz="1150" b="1" dirty="0" smtClean="0">
              <a:latin typeface="微软雅黑" panose="020B0503020204020204" pitchFamily="34" charset="-122"/>
            </a:endParaRPr>
          </a:p>
          <a:p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7.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适用人群：通用</a:t>
            </a:r>
            <a:endParaRPr lang="zh-CN" altLang="en-US" sz="1150" b="1" dirty="0" smtClean="0">
              <a:latin typeface="+mn-ea"/>
              <a:cs typeface="+mn-ea"/>
              <a:sym typeface="+mn-ea"/>
            </a:endParaRPr>
          </a:p>
          <a:p>
            <a:r>
              <a:rPr lang="en-US" altLang="zh-CN" sz="1150" b="1" dirty="0" smtClean="0">
                <a:sym typeface="+mn-ea"/>
              </a:rPr>
              <a:t>8.</a:t>
            </a:r>
            <a:r>
              <a:rPr lang="zh-CN" altLang="en-US" sz="1150" b="1" dirty="0" smtClean="0">
                <a:sym typeface="+mn-ea"/>
              </a:rPr>
              <a:t>哪个主播卖过：快手徐小米教搭配品牌江南印象，吴召国品牌：蓝狄，大萍子品牌：古兰驰等都是我们集团工厂代工，邦妮精细化工有限公司</a:t>
            </a:r>
            <a:endParaRPr lang="zh-CN" altLang="en-US" sz="1150" b="1" dirty="0" smtClean="0">
              <a:sym typeface="+mn-ea"/>
            </a:endParaRPr>
          </a:p>
          <a:p>
            <a:r>
              <a:rPr lang="en-US" altLang="zh-CN" sz="1150" b="1" dirty="0" smtClean="0">
                <a:sym typeface="+mn-ea"/>
              </a:rPr>
              <a:t>9.</a:t>
            </a:r>
            <a:r>
              <a:rPr lang="zh-CN" altLang="en-US" sz="1150" b="1" dirty="0" smtClean="0">
                <a:sym typeface="+mn-ea"/>
              </a:rPr>
              <a:t>网红销售数据：例如江南印象年销售</a:t>
            </a:r>
            <a:r>
              <a:rPr lang="en-US" altLang="zh-CN" sz="1150" b="1" dirty="0" smtClean="0">
                <a:sym typeface="+mn-ea"/>
              </a:rPr>
              <a:t>5</a:t>
            </a:r>
            <a:r>
              <a:rPr lang="zh-CN" altLang="en-US" sz="1150" b="1" dirty="0" smtClean="0">
                <a:sym typeface="+mn-ea"/>
              </a:rPr>
              <a:t>千万以上</a:t>
            </a:r>
            <a:endParaRPr lang="zh-CN" altLang="en-US" sz="115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r>
              <a:rPr lang="en-US" altLang="zh-CN" sz="115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10.</a:t>
            </a:r>
            <a:r>
              <a:rPr lang="zh-CN" altLang="en-US" sz="115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生产日期及保质期：三年</a:t>
            </a:r>
            <a:endParaRPr lang="zh-CN" altLang="en-US" sz="115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15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11.</a:t>
            </a:r>
            <a:r>
              <a:rPr lang="zh-CN" altLang="en-US" sz="115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是否可做实验：可以</a:t>
            </a:r>
            <a:endParaRPr lang="zh-CN" altLang="en-US" sz="115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15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12.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产品售后优势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/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方式：运费险</a:t>
            </a:r>
            <a:endParaRPr kumimoji="1" lang="zh-CN" altLang="en-US" sz="1150" b="1" dirty="0" smtClean="0">
              <a:latin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13.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对比同品类产品优势在哪：全国首家把中药甘草提取物用于洗发水中，消炎杀菌止痒，用甘油椰油替代硅油，让头皮更健康，添加多种优质氨基酸，例如：玉米谷蛋白氨基酸等</a:t>
            </a:r>
            <a:endParaRPr kumimoji="1" lang="zh-CN" altLang="en-US" sz="1150" b="1" dirty="0" smtClean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14.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预计库存</a:t>
            </a:r>
            <a:r>
              <a:rPr lang="en-US" altLang="zh-CN" sz="1150" b="1" dirty="0" smtClean="0">
                <a:sym typeface="+mn-ea"/>
              </a:rPr>
              <a:t>3</a:t>
            </a:r>
            <a:r>
              <a:rPr lang="zh-CN" altLang="en-US" sz="1150" b="1" dirty="0" smtClean="0">
                <a:sym typeface="+mn-ea"/>
              </a:rPr>
              <a:t>天</a:t>
            </a:r>
            <a:r>
              <a:rPr lang="en-US" altLang="zh-CN" sz="1150" b="1" dirty="0" smtClean="0">
                <a:sym typeface="+mn-ea"/>
              </a:rPr>
              <a:t>/5</a:t>
            </a:r>
            <a:r>
              <a:rPr lang="zh-CN" altLang="en-US" sz="1150" b="1" dirty="0" smtClean="0">
                <a:sym typeface="+mn-ea"/>
              </a:rPr>
              <a:t>天</a:t>
            </a:r>
            <a:r>
              <a:rPr lang="en-US" altLang="zh-CN" sz="1150" b="1" dirty="0" smtClean="0">
                <a:sym typeface="+mn-ea"/>
              </a:rPr>
              <a:t>/7</a:t>
            </a:r>
            <a:r>
              <a:rPr lang="zh-CN" altLang="en-US" sz="1150" b="1" dirty="0" smtClean="0">
                <a:sym typeface="+mn-ea"/>
              </a:rPr>
              <a:t>天发多少：</a:t>
            </a:r>
            <a:r>
              <a:rPr lang="en-US" altLang="zh-CN" sz="1150" b="1" dirty="0" smtClean="0">
                <a:sym typeface="+mn-ea"/>
              </a:rPr>
              <a:t>10000+</a:t>
            </a:r>
            <a:endParaRPr lang="zh-CN" altLang="en-US" sz="115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15.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是否赠送小样产品？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1000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单以上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(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预热作用）：配送两包小样（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10g/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包）</a:t>
            </a:r>
            <a:endParaRPr lang="zh-CN" altLang="en-US" sz="1150" b="1" dirty="0" smtClean="0"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endParaRPr lang="zh-CN" altLang="en-US" sz="1200" b="1" dirty="0">
              <a:latin typeface="+mn-ea"/>
              <a:cs typeface="+mn-ea"/>
              <a:sym typeface="+mn-ea"/>
            </a:endParaRPr>
          </a:p>
        </p:txBody>
      </p:sp>
      <p:pic>
        <p:nvPicPr>
          <p:cNvPr id="4" name="ID_5B9084E8141043AD837D4FE8F0BD4FF2" descr="微信图片_202211051736158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 cstate="print"/>
          <a:stretch>
            <a:fillRect/>
          </a:stretch>
        </p:blipFill>
        <p:spPr>
          <a:xfrm>
            <a:off x="7386320" y="2180590"/>
            <a:ext cx="4584700" cy="4584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文本框 4"/>
          <p:cNvSpPr txBox="1"/>
          <p:nvPr>
            <p:custDataLst>
              <p:tags r:id="rId1"/>
            </p:custDataLst>
          </p:nvPr>
        </p:nvSpPr>
        <p:spPr>
          <a:xfrm>
            <a:off x="3503295" y="201930"/>
            <a:ext cx="119761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产品名称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88" name="文本框 5"/>
          <p:cNvSpPr txBox="1"/>
          <p:nvPr>
            <p:custDataLst>
              <p:tags r:id="rId2"/>
            </p:custDataLst>
          </p:nvPr>
        </p:nvSpPr>
        <p:spPr>
          <a:xfrm>
            <a:off x="1282700" y="688975"/>
            <a:ext cx="204343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18173429553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89" name="文本框 6"/>
          <p:cNvSpPr txBox="1"/>
          <p:nvPr>
            <p:custDataLst>
              <p:tags r:id="rId3"/>
            </p:custDataLst>
          </p:nvPr>
        </p:nvSpPr>
        <p:spPr>
          <a:xfrm>
            <a:off x="3502025" y="698500"/>
            <a:ext cx="120840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日常价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0" name="文本框 8"/>
          <p:cNvSpPr txBox="1"/>
          <p:nvPr>
            <p:custDataLst>
              <p:tags r:id="rId4"/>
            </p:custDataLst>
          </p:nvPr>
        </p:nvSpPr>
        <p:spPr>
          <a:xfrm>
            <a:off x="6974840" y="217170"/>
            <a:ext cx="112395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库存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1" name="文本框 9"/>
          <p:cNvSpPr txBox="1"/>
          <p:nvPr>
            <p:custDataLst>
              <p:tags r:id="rId5"/>
            </p:custDataLst>
          </p:nvPr>
        </p:nvSpPr>
        <p:spPr>
          <a:xfrm>
            <a:off x="1283335" y="1185545"/>
            <a:ext cx="204343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4.86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2" name="文本框 11"/>
          <p:cNvSpPr txBox="1"/>
          <p:nvPr>
            <p:custDataLst>
              <p:tags r:id="rId6"/>
            </p:custDataLst>
          </p:nvPr>
        </p:nvSpPr>
        <p:spPr>
          <a:xfrm>
            <a:off x="3502025" y="1710690"/>
            <a:ext cx="1228090" cy="33718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产品佣金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3" name="文本框 12"/>
          <p:cNvSpPr txBox="1"/>
          <p:nvPr>
            <p:custDataLst>
              <p:tags r:id="rId7"/>
            </p:custDataLst>
          </p:nvPr>
        </p:nvSpPr>
        <p:spPr>
          <a:xfrm>
            <a:off x="4730115" y="1710690"/>
            <a:ext cx="205676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36%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4" name="文本框 15"/>
          <p:cNvSpPr txBox="1"/>
          <p:nvPr>
            <p:custDataLst>
              <p:tags r:id="rId8"/>
            </p:custDataLst>
          </p:nvPr>
        </p:nvSpPr>
        <p:spPr>
          <a:xfrm>
            <a:off x="3502660" y="1195070"/>
            <a:ext cx="122555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直播到手价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5" name="文本框 2"/>
          <p:cNvSpPr txBox="1"/>
          <p:nvPr>
            <p:custDataLst>
              <p:tags r:id="rId9"/>
            </p:custDataLst>
          </p:nvPr>
        </p:nvSpPr>
        <p:spPr>
          <a:xfrm>
            <a:off x="140335" y="192405"/>
            <a:ext cx="114236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商家名称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6" name="文本框 16"/>
          <p:cNvSpPr txBox="1"/>
          <p:nvPr>
            <p:custDataLst>
              <p:tags r:id="rId10"/>
            </p:custDataLst>
          </p:nvPr>
        </p:nvSpPr>
        <p:spPr>
          <a:xfrm>
            <a:off x="1283335" y="192405"/>
            <a:ext cx="204343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时代邦妮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7" name="文本框 23"/>
          <p:cNvSpPr txBox="1"/>
          <p:nvPr>
            <p:custDataLst>
              <p:tags r:id="rId11"/>
            </p:custDataLst>
          </p:nvPr>
        </p:nvSpPr>
        <p:spPr>
          <a:xfrm>
            <a:off x="6974840" y="708025"/>
            <a:ext cx="112268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发货时效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8" name="文本框 24"/>
          <p:cNvSpPr txBox="1"/>
          <p:nvPr>
            <p:custDataLst>
              <p:tags r:id="rId12"/>
            </p:custDataLst>
          </p:nvPr>
        </p:nvSpPr>
        <p:spPr>
          <a:xfrm>
            <a:off x="6974840" y="1198880"/>
            <a:ext cx="112395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发货快递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9" name="文本框 25"/>
          <p:cNvSpPr txBox="1"/>
          <p:nvPr>
            <p:custDataLst>
              <p:tags r:id="rId13"/>
            </p:custDataLst>
          </p:nvPr>
        </p:nvSpPr>
        <p:spPr>
          <a:xfrm>
            <a:off x="4728210" y="1195070"/>
            <a:ext cx="205930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29.9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0" name="文本框 26"/>
          <p:cNvSpPr txBox="1"/>
          <p:nvPr>
            <p:custDataLst>
              <p:tags r:id="rId14"/>
            </p:custDataLst>
          </p:nvPr>
        </p:nvSpPr>
        <p:spPr>
          <a:xfrm>
            <a:off x="8098790" y="1198880"/>
            <a:ext cx="155892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圆通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韵达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1" name="文本框 13"/>
          <p:cNvSpPr txBox="1"/>
          <p:nvPr>
            <p:custDataLst>
              <p:tags r:id="rId15"/>
            </p:custDataLst>
          </p:nvPr>
        </p:nvSpPr>
        <p:spPr>
          <a:xfrm>
            <a:off x="159385" y="688975"/>
            <a:ext cx="110871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联系方式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2" name="文本框 14"/>
          <p:cNvSpPr txBox="1"/>
          <p:nvPr>
            <p:custDataLst>
              <p:tags r:id="rId16"/>
            </p:custDataLst>
          </p:nvPr>
        </p:nvSpPr>
        <p:spPr>
          <a:xfrm>
            <a:off x="4700905" y="211455"/>
            <a:ext cx="2087245" cy="3067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麦丹露氨基酸洗发水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3" name="文本框 20"/>
          <p:cNvSpPr txBox="1"/>
          <p:nvPr>
            <p:custDataLst>
              <p:tags r:id="rId17"/>
            </p:custDataLst>
          </p:nvPr>
        </p:nvSpPr>
        <p:spPr>
          <a:xfrm>
            <a:off x="160020" y="1185545"/>
            <a:ext cx="110807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小店评分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4" name="文本框 18"/>
          <p:cNvSpPr txBox="1"/>
          <p:nvPr>
            <p:custDataLst>
              <p:tags r:id="rId18"/>
            </p:custDataLst>
          </p:nvPr>
        </p:nvSpPr>
        <p:spPr>
          <a:xfrm>
            <a:off x="4710430" y="698500"/>
            <a:ext cx="207708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59.9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5" name="文本框 19"/>
          <p:cNvSpPr txBox="1"/>
          <p:nvPr>
            <p:custDataLst>
              <p:tags r:id="rId19"/>
            </p:custDataLst>
          </p:nvPr>
        </p:nvSpPr>
        <p:spPr>
          <a:xfrm>
            <a:off x="8098790" y="708025"/>
            <a:ext cx="155892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48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小时内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6" name="文本框 22"/>
          <p:cNvSpPr txBox="1"/>
          <p:nvPr>
            <p:custDataLst>
              <p:tags r:id="rId20"/>
            </p:custDataLst>
          </p:nvPr>
        </p:nvSpPr>
        <p:spPr>
          <a:xfrm>
            <a:off x="8098790" y="217170"/>
            <a:ext cx="155829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10000+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7" name="文本框 7"/>
          <p:cNvSpPr txBox="1"/>
          <p:nvPr>
            <p:custDataLst>
              <p:tags r:id="rId21"/>
            </p:custDataLst>
          </p:nvPr>
        </p:nvSpPr>
        <p:spPr>
          <a:xfrm>
            <a:off x="1274445" y="1734820"/>
            <a:ext cx="204343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1048608" name="文本框 10"/>
          <p:cNvSpPr txBox="1"/>
          <p:nvPr>
            <p:custDataLst>
              <p:tags r:id="rId22"/>
            </p:custDataLst>
          </p:nvPr>
        </p:nvSpPr>
        <p:spPr>
          <a:xfrm>
            <a:off x="151130" y="1734820"/>
            <a:ext cx="110807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对接商务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23"/>
            </p:custDataLst>
          </p:nvPr>
        </p:nvSpPr>
        <p:spPr>
          <a:xfrm>
            <a:off x="9687560" y="217170"/>
            <a:ext cx="2456180" cy="34099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推荐理由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algn="ctr"/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24"/>
            </p:custDataLst>
          </p:nvPr>
        </p:nvSpPr>
        <p:spPr>
          <a:xfrm>
            <a:off x="9696450" y="708025"/>
            <a:ext cx="2447925" cy="13150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lvl="1" algn="l">
              <a:lnSpc>
                <a:spcPct val="14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三天不洗头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 algn="l">
              <a:lnSpc>
                <a:spcPct val="14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不痒也不油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 algn="l">
              <a:lnSpc>
                <a:spcPct val="14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持久留香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5"/>
            </p:custDataLst>
          </p:nvPr>
        </p:nvSpPr>
        <p:spPr>
          <a:xfrm>
            <a:off x="6972935" y="1689735"/>
            <a:ext cx="113347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发货地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26"/>
            </p:custDataLst>
          </p:nvPr>
        </p:nvSpPr>
        <p:spPr>
          <a:xfrm>
            <a:off x="8108315" y="1689100"/>
            <a:ext cx="1558925" cy="3340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广州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86" name="文本框 3"/>
          <p:cNvSpPr txBox="1"/>
          <p:nvPr>
            <p:custDataLst>
              <p:tags r:id="rId27"/>
            </p:custDataLst>
          </p:nvPr>
        </p:nvSpPr>
        <p:spPr>
          <a:xfrm>
            <a:off x="160020" y="2180590"/>
            <a:ext cx="6925310" cy="46621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1.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品牌名称：麦丹露氨基酸洗发水</a:t>
            </a:r>
            <a:endParaRPr lang="zh-CN" altLang="en-US" sz="1150" b="1" dirty="0" smtClean="0">
              <a:latin typeface="+mn-ea"/>
              <a:cs typeface="+mn-ea"/>
              <a:sym typeface="+mn-ea"/>
            </a:endParaRPr>
          </a:p>
          <a:p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2.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产品规格：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168g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麦丹露氨基酸*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2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瓶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+260g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麦丹露氨基酸*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1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支</a:t>
            </a:r>
            <a:endParaRPr lang="en-US" altLang="zh-CN" sz="1150" b="1" dirty="0" smtClean="0">
              <a:latin typeface="+mn-ea"/>
              <a:cs typeface="+mn-ea"/>
              <a:sym typeface="+mn-ea"/>
            </a:endParaRPr>
          </a:p>
          <a:p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3.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核心卖点：一次洗头，七天不痒，三天留香</a:t>
            </a:r>
            <a:endParaRPr lang="zh-CN" altLang="en-US" sz="1150" b="1" dirty="0" smtClean="0">
              <a:latin typeface="+mn-ea"/>
              <a:cs typeface="+mn-ea"/>
              <a:sym typeface="+mn-ea"/>
            </a:endParaRPr>
          </a:p>
          <a:p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4.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产品卖点：</a:t>
            </a:r>
            <a:endParaRPr lang="zh-CN" altLang="en-US" sz="1150" b="1" dirty="0" smtClean="0">
              <a:latin typeface="+mn-ea"/>
              <a:cs typeface="+mn-ea"/>
              <a:sym typeface="+mn-ea"/>
            </a:endParaRPr>
          </a:p>
          <a:p>
            <a:r>
              <a:rPr lang="zh-CN" altLang="en-US" sz="1150" b="1" dirty="0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独特香氛，留香持久，补水保湿，滋润发根富含氨基酸，深层滋养，泡沫丰富易冲洗／柔顺清爽！加入洗发水中甘草酸二钾具有抑菌、消炎、抗衰、抗敏，止痒，除臭等功效。 长期使用可修复受损头皮。</a:t>
            </a:r>
            <a:endParaRPr lang="zh-CN" altLang="en-US" sz="1150" b="1" dirty="0" smtClean="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5.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价值渲染：去屑止痒，柔顺清香、控油，母婴级配方，绿色植物更健康</a:t>
            </a:r>
            <a:endParaRPr lang="zh-CN" altLang="en-US" sz="1150" b="1" dirty="0" smtClean="0">
              <a:latin typeface="+mn-ea"/>
              <a:cs typeface="+mn-ea"/>
              <a:sym typeface="+mn-ea"/>
            </a:endParaRPr>
          </a:p>
          <a:p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6.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使用方法：适量的于掌心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,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揉出泡沫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.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均匀涂于头皮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,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轻轻按摩一到两分钟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.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左右上下像按摩那样反复稍微用力洗头皮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,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让头皮充分活跃之后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,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洗掉洗发水</a:t>
            </a:r>
            <a:endParaRPr kumimoji="1" lang="zh-CN" altLang="en-US" sz="1150" b="1" dirty="0" smtClean="0">
              <a:latin typeface="微软雅黑" panose="020B0503020204020204" pitchFamily="34" charset="-122"/>
            </a:endParaRPr>
          </a:p>
          <a:p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7.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适用人群：通用</a:t>
            </a:r>
            <a:endParaRPr lang="zh-CN" altLang="en-US" sz="1150" b="1" dirty="0" smtClean="0">
              <a:latin typeface="+mn-ea"/>
              <a:cs typeface="+mn-ea"/>
              <a:sym typeface="+mn-ea"/>
            </a:endParaRPr>
          </a:p>
          <a:p>
            <a:r>
              <a:rPr lang="en-US" altLang="zh-CN" sz="1150" b="1" dirty="0" smtClean="0">
                <a:sym typeface="+mn-ea"/>
              </a:rPr>
              <a:t>8.</a:t>
            </a:r>
            <a:r>
              <a:rPr lang="zh-CN" altLang="en-US" sz="1150" b="1" dirty="0" smtClean="0">
                <a:sym typeface="+mn-ea"/>
              </a:rPr>
              <a:t>哪个主播卖过：快手徐小米教搭配品牌江南印象，吴召国品牌：蓝狄，大萍子品牌：古兰驰等都是我们集团工厂代工，邦妮精细化工有限公司</a:t>
            </a:r>
            <a:endParaRPr lang="zh-CN" altLang="en-US" sz="1150" b="1" dirty="0" smtClean="0">
              <a:sym typeface="+mn-ea"/>
            </a:endParaRPr>
          </a:p>
          <a:p>
            <a:r>
              <a:rPr lang="en-US" altLang="zh-CN" sz="1150" b="1" dirty="0" smtClean="0">
                <a:sym typeface="+mn-ea"/>
              </a:rPr>
              <a:t>9.</a:t>
            </a:r>
            <a:r>
              <a:rPr lang="zh-CN" altLang="en-US" sz="1150" b="1" dirty="0" smtClean="0">
                <a:sym typeface="+mn-ea"/>
              </a:rPr>
              <a:t>网红销售数据：例如江南印象年销售</a:t>
            </a:r>
            <a:r>
              <a:rPr lang="en-US" altLang="zh-CN" sz="1150" b="1" dirty="0" smtClean="0">
                <a:sym typeface="+mn-ea"/>
              </a:rPr>
              <a:t>5</a:t>
            </a:r>
            <a:r>
              <a:rPr lang="zh-CN" altLang="en-US" sz="1150" b="1" dirty="0" smtClean="0">
                <a:sym typeface="+mn-ea"/>
              </a:rPr>
              <a:t>千万以上</a:t>
            </a:r>
            <a:endParaRPr lang="zh-CN" altLang="en-US" sz="115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r>
              <a:rPr lang="en-US" altLang="zh-CN" sz="115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10.</a:t>
            </a:r>
            <a:r>
              <a:rPr lang="zh-CN" altLang="en-US" sz="115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生产日期及保质期：三年</a:t>
            </a:r>
            <a:endParaRPr lang="zh-CN" altLang="en-US" sz="115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15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11.</a:t>
            </a:r>
            <a:r>
              <a:rPr lang="zh-CN" altLang="en-US" sz="115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是否可做实验：可以</a:t>
            </a:r>
            <a:endParaRPr lang="zh-CN" altLang="en-US" sz="115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15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12.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产品售后优势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/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方式：运费险</a:t>
            </a:r>
            <a:endParaRPr kumimoji="1" lang="zh-CN" altLang="en-US" sz="1150" b="1" dirty="0" smtClean="0">
              <a:latin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13.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对比同品类产品优势在哪：全国首家把中药甘草提取物用于洗发水中，消炎杀菌止痒，用甘油椰油替代硅油，让头皮更健康，添加多种优质氨基酸，例如：玉米谷蛋白氨基酸等</a:t>
            </a:r>
            <a:endParaRPr kumimoji="1" lang="zh-CN" altLang="en-US" sz="1150" b="1" dirty="0" smtClean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14.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预计库存</a:t>
            </a:r>
            <a:r>
              <a:rPr lang="en-US" altLang="zh-CN" sz="1150" b="1" dirty="0" smtClean="0">
                <a:sym typeface="+mn-ea"/>
              </a:rPr>
              <a:t>3</a:t>
            </a:r>
            <a:r>
              <a:rPr lang="zh-CN" altLang="en-US" sz="1150" b="1" dirty="0" smtClean="0">
                <a:sym typeface="+mn-ea"/>
              </a:rPr>
              <a:t>天</a:t>
            </a:r>
            <a:r>
              <a:rPr lang="en-US" altLang="zh-CN" sz="1150" b="1" dirty="0" smtClean="0">
                <a:sym typeface="+mn-ea"/>
              </a:rPr>
              <a:t>/5</a:t>
            </a:r>
            <a:r>
              <a:rPr lang="zh-CN" altLang="en-US" sz="1150" b="1" dirty="0" smtClean="0">
                <a:sym typeface="+mn-ea"/>
              </a:rPr>
              <a:t>天</a:t>
            </a:r>
            <a:r>
              <a:rPr lang="en-US" altLang="zh-CN" sz="1150" b="1" dirty="0" smtClean="0">
                <a:sym typeface="+mn-ea"/>
              </a:rPr>
              <a:t>/7</a:t>
            </a:r>
            <a:r>
              <a:rPr lang="zh-CN" altLang="en-US" sz="1150" b="1" dirty="0" smtClean="0">
                <a:sym typeface="+mn-ea"/>
              </a:rPr>
              <a:t>天发多少：</a:t>
            </a:r>
            <a:r>
              <a:rPr lang="en-US" altLang="zh-CN" sz="1150" b="1" dirty="0" smtClean="0">
                <a:sym typeface="+mn-ea"/>
              </a:rPr>
              <a:t>10000+</a:t>
            </a:r>
            <a:endParaRPr lang="zh-CN" altLang="en-US" sz="115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15.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是否赠送小样产品？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1000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单以上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(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预热作用）：配送两包小样（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10g/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包）</a:t>
            </a:r>
            <a:endParaRPr lang="zh-CN" altLang="en-US" sz="1150" b="1" dirty="0" smtClean="0">
              <a:latin typeface="+mn-ea"/>
              <a:cs typeface="+mn-ea"/>
              <a:sym typeface="+mn-ea"/>
            </a:endParaRPr>
          </a:p>
        </p:txBody>
      </p:sp>
      <p:pic>
        <p:nvPicPr>
          <p:cNvPr id="5" name="ID_A45AC6E48B724AB49D4D7384CB67BC12" descr="微信图片_202211051736156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 cstate="print"/>
          <a:stretch>
            <a:fillRect/>
          </a:stretch>
        </p:blipFill>
        <p:spPr>
          <a:xfrm>
            <a:off x="7436485" y="2180590"/>
            <a:ext cx="4593590" cy="4593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文本框 4"/>
          <p:cNvSpPr txBox="1"/>
          <p:nvPr>
            <p:custDataLst>
              <p:tags r:id="rId1"/>
            </p:custDataLst>
          </p:nvPr>
        </p:nvSpPr>
        <p:spPr>
          <a:xfrm>
            <a:off x="3503295" y="201930"/>
            <a:ext cx="119761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产品名称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88" name="文本框 5"/>
          <p:cNvSpPr txBox="1"/>
          <p:nvPr>
            <p:custDataLst>
              <p:tags r:id="rId2"/>
            </p:custDataLst>
          </p:nvPr>
        </p:nvSpPr>
        <p:spPr>
          <a:xfrm>
            <a:off x="1282700" y="688975"/>
            <a:ext cx="204343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18173429553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89" name="文本框 6"/>
          <p:cNvSpPr txBox="1"/>
          <p:nvPr>
            <p:custDataLst>
              <p:tags r:id="rId3"/>
            </p:custDataLst>
          </p:nvPr>
        </p:nvSpPr>
        <p:spPr>
          <a:xfrm>
            <a:off x="3502025" y="698500"/>
            <a:ext cx="120840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日常价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0" name="文本框 8"/>
          <p:cNvSpPr txBox="1"/>
          <p:nvPr>
            <p:custDataLst>
              <p:tags r:id="rId4"/>
            </p:custDataLst>
          </p:nvPr>
        </p:nvSpPr>
        <p:spPr>
          <a:xfrm>
            <a:off x="6974840" y="217170"/>
            <a:ext cx="112395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库存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1" name="文本框 9"/>
          <p:cNvSpPr txBox="1"/>
          <p:nvPr>
            <p:custDataLst>
              <p:tags r:id="rId5"/>
            </p:custDataLst>
          </p:nvPr>
        </p:nvSpPr>
        <p:spPr>
          <a:xfrm>
            <a:off x="1283335" y="1185545"/>
            <a:ext cx="204343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4.86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2" name="文本框 11"/>
          <p:cNvSpPr txBox="1"/>
          <p:nvPr>
            <p:custDataLst>
              <p:tags r:id="rId6"/>
            </p:custDataLst>
          </p:nvPr>
        </p:nvSpPr>
        <p:spPr>
          <a:xfrm>
            <a:off x="3502025" y="1710690"/>
            <a:ext cx="1228090" cy="33718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产品佣金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3" name="文本框 12"/>
          <p:cNvSpPr txBox="1"/>
          <p:nvPr>
            <p:custDataLst>
              <p:tags r:id="rId7"/>
            </p:custDataLst>
          </p:nvPr>
        </p:nvSpPr>
        <p:spPr>
          <a:xfrm>
            <a:off x="4730115" y="1710690"/>
            <a:ext cx="205676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44%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4" name="文本框 15"/>
          <p:cNvSpPr txBox="1"/>
          <p:nvPr>
            <p:custDataLst>
              <p:tags r:id="rId8"/>
            </p:custDataLst>
          </p:nvPr>
        </p:nvSpPr>
        <p:spPr>
          <a:xfrm>
            <a:off x="3502660" y="1195070"/>
            <a:ext cx="122555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直播到手价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5" name="文本框 2"/>
          <p:cNvSpPr txBox="1"/>
          <p:nvPr>
            <p:custDataLst>
              <p:tags r:id="rId9"/>
            </p:custDataLst>
          </p:nvPr>
        </p:nvSpPr>
        <p:spPr>
          <a:xfrm>
            <a:off x="140335" y="192405"/>
            <a:ext cx="114236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商家名称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6" name="文本框 16"/>
          <p:cNvSpPr txBox="1"/>
          <p:nvPr>
            <p:custDataLst>
              <p:tags r:id="rId10"/>
            </p:custDataLst>
          </p:nvPr>
        </p:nvSpPr>
        <p:spPr>
          <a:xfrm>
            <a:off x="1283335" y="192405"/>
            <a:ext cx="204343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时代邦妮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7" name="文本框 23"/>
          <p:cNvSpPr txBox="1"/>
          <p:nvPr>
            <p:custDataLst>
              <p:tags r:id="rId11"/>
            </p:custDataLst>
          </p:nvPr>
        </p:nvSpPr>
        <p:spPr>
          <a:xfrm>
            <a:off x="6974840" y="708025"/>
            <a:ext cx="112268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发货时效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8" name="文本框 24"/>
          <p:cNvSpPr txBox="1"/>
          <p:nvPr>
            <p:custDataLst>
              <p:tags r:id="rId12"/>
            </p:custDataLst>
          </p:nvPr>
        </p:nvSpPr>
        <p:spPr>
          <a:xfrm>
            <a:off x="6974840" y="1198880"/>
            <a:ext cx="112395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发货快递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9" name="文本框 25"/>
          <p:cNvSpPr txBox="1"/>
          <p:nvPr>
            <p:custDataLst>
              <p:tags r:id="rId13"/>
            </p:custDataLst>
          </p:nvPr>
        </p:nvSpPr>
        <p:spPr>
          <a:xfrm>
            <a:off x="4728210" y="1195070"/>
            <a:ext cx="205930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59.9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0" name="文本框 26"/>
          <p:cNvSpPr txBox="1"/>
          <p:nvPr>
            <p:custDataLst>
              <p:tags r:id="rId14"/>
            </p:custDataLst>
          </p:nvPr>
        </p:nvSpPr>
        <p:spPr>
          <a:xfrm>
            <a:off x="8098790" y="1198880"/>
            <a:ext cx="155892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圆通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韵达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1" name="文本框 13"/>
          <p:cNvSpPr txBox="1"/>
          <p:nvPr>
            <p:custDataLst>
              <p:tags r:id="rId15"/>
            </p:custDataLst>
          </p:nvPr>
        </p:nvSpPr>
        <p:spPr>
          <a:xfrm>
            <a:off x="159385" y="688975"/>
            <a:ext cx="110871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联系方式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2" name="文本框 14"/>
          <p:cNvSpPr txBox="1"/>
          <p:nvPr>
            <p:custDataLst>
              <p:tags r:id="rId16"/>
            </p:custDataLst>
          </p:nvPr>
        </p:nvSpPr>
        <p:spPr>
          <a:xfrm>
            <a:off x="4700905" y="211455"/>
            <a:ext cx="2087245" cy="3067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甘草香芬洗护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3" name="文本框 20"/>
          <p:cNvSpPr txBox="1"/>
          <p:nvPr>
            <p:custDataLst>
              <p:tags r:id="rId17"/>
            </p:custDataLst>
          </p:nvPr>
        </p:nvSpPr>
        <p:spPr>
          <a:xfrm>
            <a:off x="160020" y="1185545"/>
            <a:ext cx="110807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小店评分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4" name="文本框 18"/>
          <p:cNvSpPr txBox="1"/>
          <p:nvPr>
            <p:custDataLst>
              <p:tags r:id="rId18"/>
            </p:custDataLst>
          </p:nvPr>
        </p:nvSpPr>
        <p:spPr>
          <a:xfrm>
            <a:off x="4710430" y="698500"/>
            <a:ext cx="207708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99.9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5" name="文本框 19"/>
          <p:cNvSpPr txBox="1"/>
          <p:nvPr>
            <p:custDataLst>
              <p:tags r:id="rId19"/>
            </p:custDataLst>
          </p:nvPr>
        </p:nvSpPr>
        <p:spPr>
          <a:xfrm>
            <a:off x="8098790" y="708025"/>
            <a:ext cx="155892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48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小时内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6" name="文本框 22"/>
          <p:cNvSpPr txBox="1"/>
          <p:nvPr>
            <p:custDataLst>
              <p:tags r:id="rId20"/>
            </p:custDataLst>
          </p:nvPr>
        </p:nvSpPr>
        <p:spPr>
          <a:xfrm>
            <a:off x="8098790" y="217170"/>
            <a:ext cx="155829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10000+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7" name="文本框 7"/>
          <p:cNvSpPr txBox="1"/>
          <p:nvPr>
            <p:custDataLst>
              <p:tags r:id="rId21"/>
            </p:custDataLst>
          </p:nvPr>
        </p:nvSpPr>
        <p:spPr>
          <a:xfrm>
            <a:off x="1274445" y="1734820"/>
            <a:ext cx="204343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1048608" name="文本框 10"/>
          <p:cNvSpPr txBox="1"/>
          <p:nvPr>
            <p:custDataLst>
              <p:tags r:id="rId22"/>
            </p:custDataLst>
          </p:nvPr>
        </p:nvSpPr>
        <p:spPr>
          <a:xfrm>
            <a:off x="151130" y="1734820"/>
            <a:ext cx="110807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对接商务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23"/>
            </p:custDataLst>
          </p:nvPr>
        </p:nvSpPr>
        <p:spPr>
          <a:xfrm>
            <a:off x="9687560" y="217170"/>
            <a:ext cx="2456180" cy="34099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推荐理由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algn="ctr"/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4"/>
            </p:custDataLst>
          </p:nvPr>
        </p:nvSpPr>
        <p:spPr>
          <a:xfrm>
            <a:off x="9696450" y="708025"/>
            <a:ext cx="2447925" cy="13150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lvl="1">
              <a:lnSpc>
                <a:spcPct val="140000"/>
              </a:lnSpc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三天不洗头</a:t>
            </a:r>
            <a:endPara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>
              <a:lnSpc>
                <a:spcPct val="140000"/>
              </a:lnSpc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不痒也不油</a:t>
            </a:r>
            <a:endPara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>
              <a:lnSpc>
                <a:spcPct val="140000"/>
              </a:lnSpc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持久留香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5"/>
            </p:custDataLst>
          </p:nvPr>
        </p:nvSpPr>
        <p:spPr>
          <a:xfrm>
            <a:off x="6972935" y="1689735"/>
            <a:ext cx="113347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发货地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26"/>
            </p:custDataLst>
          </p:nvPr>
        </p:nvSpPr>
        <p:spPr>
          <a:xfrm>
            <a:off x="8108315" y="1689100"/>
            <a:ext cx="1558925" cy="3340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广州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86" name="文本框 3"/>
          <p:cNvSpPr txBox="1"/>
          <p:nvPr>
            <p:custDataLst>
              <p:tags r:id="rId27"/>
            </p:custDataLst>
          </p:nvPr>
        </p:nvSpPr>
        <p:spPr>
          <a:xfrm>
            <a:off x="160020" y="2180590"/>
            <a:ext cx="6925310" cy="46621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sz="1150" b="1" dirty="0">
                <a:latin typeface="+mn-ea"/>
                <a:cs typeface="+mn-ea"/>
                <a:sym typeface="+mn-ea"/>
              </a:rPr>
              <a:t>1.</a:t>
            </a:r>
            <a:r>
              <a:rPr lang="zh-CN" sz="1150" b="1" dirty="0">
                <a:latin typeface="+mn-ea"/>
                <a:cs typeface="+mn-ea"/>
                <a:sym typeface="+mn-ea"/>
              </a:rPr>
              <a:t>品牌名称：</a:t>
            </a:r>
            <a:r>
              <a:rPr lang="zh-CN" altLang="en-US" sz="115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甘草香芬洗发水</a:t>
            </a:r>
            <a:r>
              <a:rPr lang="zh-CN" sz="1150" b="1" dirty="0">
                <a:latin typeface="+mn-ea"/>
                <a:cs typeface="+mn-ea"/>
                <a:sym typeface="+mn-ea"/>
              </a:rPr>
              <a:t>洗发水</a:t>
            </a:r>
            <a:endParaRPr lang="zh-CN" sz="1150" b="1" dirty="0">
              <a:latin typeface="+mn-ea"/>
              <a:cs typeface="+mn-ea"/>
              <a:sym typeface="+mn-ea"/>
            </a:endParaRPr>
          </a:p>
          <a:p>
            <a:r>
              <a:rPr sz="1150" b="1" dirty="0">
                <a:latin typeface="+mn-ea"/>
                <a:cs typeface="+mn-ea"/>
                <a:sym typeface="+mn-ea"/>
              </a:rPr>
              <a:t>2.</a:t>
            </a:r>
            <a:r>
              <a:rPr lang="zh-CN" sz="1150" b="1" dirty="0">
                <a:latin typeface="+mn-ea"/>
                <a:cs typeface="+mn-ea"/>
                <a:sym typeface="+mn-ea"/>
              </a:rPr>
              <a:t>产品规格</a:t>
            </a:r>
            <a:r>
              <a:rPr lang="zh-CN" sz="1150" b="1" dirty="0" smtClean="0">
                <a:latin typeface="+mn-ea"/>
                <a:cs typeface="+mn-ea"/>
                <a:sym typeface="+mn-ea"/>
              </a:rPr>
              <a:t>：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500g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甘草*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2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瓶</a:t>
            </a:r>
            <a:endParaRPr lang="en-US" altLang="zh-CN" sz="1150" b="1" dirty="0">
              <a:latin typeface="+mn-ea"/>
              <a:cs typeface="+mn-ea"/>
              <a:sym typeface="+mn-ea"/>
            </a:endParaRPr>
          </a:p>
          <a:p>
            <a:r>
              <a:rPr lang="en-US" sz="1150" b="1" dirty="0" smtClean="0">
                <a:latin typeface="+mn-ea"/>
                <a:cs typeface="+mn-ea"/>
                <a:sym typeface="+mn-ea"/>
              </a:rPr>
              <a:t>3.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核心卖点：一次洗头，七天不痒，三天留香</a:t>
            </a:r>
            <a:endParaRPr lang="en-US" altLang="zh-CN" sz="1150" b="1" dirty="0" smtClean="0">
              <a:latin typeface="+mn-ea"/>
              <a:cs typeface="+mn-ea"/>
              <a:sym typeface="+mn-ea"/>
            </a:endParaRPr>
          </a:p>
          <a:p>
            <a:pPr indent="0" algn="l">
              <a:buNone/>
            </a:pPr>
            <a:r>
              <a:rPr lang="en-US" sz="1150" b="1" dirty="0" smtClean="0">
                <a:latin typeface="+mn-ea"/>
                <a:cs typeface="+mn-ea"/>
                <a:sym typeface="+mn-ea"/>
              </a:rPr>
              <a:t>4.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产品卖</a:t>
            </a:r>
            <a:r>
              <a:rPr lang="zh-CN" altLang="en-US" sz="1150" b="1" dirty="0">
                <a:latin typeface="+mn-ea"/>
                <a:cs typeface="+mn-ea"/>
                <a:sym typeface="+mn-ea"/>
              </a:rPr>
              <a:t>点：</a:t>
            </a:r>
            <a:endParaRPr lang="zh-CN" altLang="en-US" sz="1150" b="1" dirty="0">
              <a:latin typeface="+mn-ea"/>
              <a:cs typeface="+mn-ea"/>
              <a:sym typeface="+mn-ea"/>
            </a:endParaRPr>
          </a:p>
          <a:p>
            <a:pPr indent="0" algn="l">
              <a:buNone/>
            </a:pPr>
            <a:r>
              <a:rPr lang="zh-CN" altLang="en-US" sz="1150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独特香氛，留香持久，补水保湿，滋润发根富含氨基酸，深层滋养，泡沫丰富易冲洗／柔顺清爽！加入洗发水中甘草酸二钾具有抑菌、消炎、抗衰、抗敏，止痒，除臭等功效。 长期使用可修复受损头皮。</a:t>
            </a:r>
            <a:endParaRPr lang="zh-CN" altLang="en-US" sz="1150" b="1" dirty="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sz="115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5.</a:t>
            </a:r>
            <a:r>
              <a:rPr lang="zh-CN" altLang="en-US" sz="115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价</a:t>
            </a:r>
            <a:r>
              <a:rPr lang="zh-CN" altLang="en-US" sz="1150" b="1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值渲染：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去屑止痒，柔顺清香、控油，母婴级配方，绿色植物更健康</a:t>
            </a:r>
            <a:endParaRPr lang="zh-CN" altLang="en-US" sz="1150" b="1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r>
              <a:rPr kumimoji="1" lang="en-US" altLang="zh-CN" sz="1150" b="1" dirty="0">
                <a:latin typeface="微软雅黑" panose="020B0503020204020204" pitchFamily="34" charset="-122"/>
                <a:sym typeface="+mn-ea"/>
              </a:rPr>
              <a:t>6.</a:t>
            </a:r>
            <a:r>
              <a:rPr kumimoji="1" lang="zh-CN" altLang="zh-CN" sz="1150" b="1" dirty="0">
                <a:latin typeface="微软雅黑" panose="020B0503020204020204" pitchFamily="34" charset="-122"/>
                <a:sym typeface="+mn-ea"/>
              </a:rPr>
              <a:t>使用方法</a:t>
            </a:r>
            <a:r>
              <a:rPr kumimoji="1" lang="zh-CN" altLang="zh-CN" sz="1150" b="1" dirty="0" smtClean="0">
                <a:latin typeface="微软雅黑" panose="020B0503020204020204" pitchFamily="34" charset="-122"/>
                <a:sym typeface="+mn-ea"/>
              </a:rPr>
              <a:t>：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适量的于掌心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,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揉出泡沫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.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均匀涂于头皮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,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轻轻按摩一到两分钟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.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左右上下像按摩那样反复稍微用力洗头皮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,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让头皮充分活跃之后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,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洗掉洗发水</a:t>
            </a:r>
            <a:endParaRPr kumimoji="1" lang="zh-CN" altLang="zh-CN" sz="1150" b="1" dirty="0">
              <a:latin typeface="微软雅黑" panose="020B0503020204020204" pitchFamily="34" charset="-122"/>
            </a:endParaRPr>
          </a:p>
          <a:p>
            <a:pPr indent="0" algn="l">
              <a:buNone/>
            </a:pPr>
            <a:r>
              <a:rPr lang="en-US" altLang="zh-CN" sz="1150" b="1" dirty="0">
                <a:latin typeface="+mn-ea"/>
                <a:cs typeface="+mn-ea"/>
                <a:sym typeface="+mn-ea"/>
              </a:rPr>
              <a:t>7.</a:t>
            </a:r>
            <a:r>
              <a:rPr lang="zh-CN" altLang="en-US" sz="1150" b="1" dirty="0">
                <a:latin typeface="+mn-ea"/>
                <a:cs typeface="+mn-ea"/>
                <a:sym typeface="+mn-ea"/>
              </a:rPr>
              <a:t>适用人群：通用</a:t>
            </a:r>
            <a:endParaRPr lang="zh-CN" altLang="en-US" sz="1150" b="1" dirty="0">
              <a:latin typeface="+mn-ea"/>
              <a:cs typeface="+mn-ea"/>
              <a:sym typeface="+mn-ea"/>
            </a:endParaRPr>
          </a:p>
          <a:p>
            <a:r>
              <a:rPr lang="en-US" altLang="zh-CN" sz="1150" b="1" dirty="0">
                <a:sym typeface="+mn-ea"/>
              </a:rPr>
              <a:t>8.</a:t>
            </a:r>
            <a:r>
              <a:rPr lang="zh-CN" altLang="zh-CN" sz="1150" b="1" dirty="0">
                <a:sym typeface="+mn-ea"/>
              </a:rPr>
              <a:t>哪个主播卖过</a:t>
            </a:r>
            <a:r>
              <a:rPr lang="zh-CN" altLang="zh-CN" sz="1150" b="1" dirty="0" smtClean="0">
                <a:sym typeface="+mn-ea"/>
              </a:rPr>
              <a:t>：</a:t>
            </a:r>
            <a:r>
              <a:rPr lang="zh-CN" altLang="en-US" sz="1150" b="1" dirty="0" smtClean="0">
                <a:sym typeface="+mn-ea"/>
              </a:rPr>
              <a:t>快手徐小米教搭配品牌江南印象，吴召国品牌：蓝狄，大萍子品牌：古兰驰等都是我们集团工厂代工，邦妮精细化工有限公司</a:t>
            </a:r>
            <a:endParaRPr lang="zh-CN" altLang="zh-CN" sz="1150" b="1" dirty="0">
              <a:sym typeface="+mn-ea"/>
            </a:endParaRPr>
          </a:p>
          <a:p>
            <a:r>
              <a:rPr lang="en-US" altLang="zh-CN" sz="1150" b="1" dirty="0">
                <a:sym typeface="+mn-ea"/>
              </a:rPr>
              <a:t>9.</a:t>
            </a:r>
            <a:r>
              <a:rPr lang="zh-CN" altLang="zh-CN" sz="1150" b="1" dirty="0">
                <a:sym typeface="+mn-ea"/>
              </a:rPr>
              <a:t>网红销售数据</a:t>
            </a:r>
            <a:r>
              <a:rPr lang="zh-CN" altLang="zh-CN" sz="1150" b="1" dirty="0" smtClean="0">
                <a:sym typeface="+mn-ea"/>
              </a:rPr>
              <a:t>：</a:t>
            </a:r>
            <a:r>
              <a:rPr lang="zh-CN" altLang="en-US" sz="1150" b="1" dirty="0" smtClean="0">
                <a:sym typeface="+mn-ea"/>
              </a:rPr>
              <a:t>例如江南印象年销售</a:t>
            </a:r>
            <a:r>
              <a:rPr lang="en-US" altLang="zh-CN" sz="1150" b="1" dirty="0" smtClean="0">
                <a:sym typeface="+mn-ea"/>
              </a:rPr>
              <a:t>5</a:t>
            </a:r>
            <a:r>
              <a:rPr lang="zh-CN" altLang="en-US" sz="1150" b="1" dirty="0" smtClean="0">
                <a:sym typeface="+mn-ea"/>
              </a:rPr>
              <a:t>千万以上</a:t>
            </a:r>
            <a:endParaRPr lang="zh-CN" altLang="en-US" sz="115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indent="0" algn="l">
              <a:buNone/>
            </a:pPr>
            <a:r>
              <a:rPr lang="en-US" altLang="zh-CN" sz="115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10.</a:t>
            </a:r>
            <a:r>
              <a:rPr lang="zh-CN" altLang="en-US" sz="115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生产日期及保质期：三年</a:t>
            </a:r>
            <a:endParaRPr lang="zh-CN" altLang="en-US" sz="115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15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11.</a:t>
            </a:r>
            <a:r>
              <a:rPr lang="zh-CN" altLang="en-US" sz="115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是否可做实验：可以</a:t>
            </a:r>
            <a:endParaRPr lang="zh-CN" altLang="en-US" sz="115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15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12.</a:t>
            </a:r>
            <a:r>
              <a:rPr kumimoji="1" lang="zh-CN" sz="1150" b="1" dirty="0">
                <a:latin typeface="微软雅黑" panose="020B0503020204020204" pitchFamily="34" charset="-122"/>
                <a:sym typeface="+mn-ea"/>
              </a:rPr>
              <a:t>产品售后优势</a:t>
            </a:r>
            <a:r>
              <a:rPr kumimoji="1" lang="en-US" altLang="zh-CN" sz="1150" b="1" dirty="0">
                <a:latin typeface="微软雅黑" panose="020B0503020204020204" pitchFamily="34" charset="-122"/>
                <a:sym typeface="+mn-ea"/>
              </a:rPr>
              <a:t>/</a:t>
            </a:r>
            <a:r>
              <a:rPr kumimoji="1" lang="zh-CN" altLang="en-US" sz="1150" b="1" dirty="0">
                <a:latin typeface="微软雅黑" panose="020B0503020204020204" pitchFamily="34" charset="-122"/>
                <a:sym typeface="+mn-ea"/>
              </a:rPr>
              <a:t>方式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：运费险</a:t>
            </a:r>
            <a:endParaRPr kumimoji="1" lang="zh-CN" altLang="en-US" sz="1150" b="1" dirty="0">
              <a:latin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150" b="1" dirty="0">
                <a:latin typeface="+mn-ea"/>
                <a:cs typeface="+mn-ea"/>
                <a:sym typeface="+mn-ea"/>
              </a:rPr>
              <a:t>13.</a:t>
            </a:r>
            <a:r>
              <a:rPr lang="zh-CN" altLang="en-US" sz="1150" b="1" dirty="0">
                <a:latin typeface="+mn-ea"/>
                <a:cs typeface="+mn-ea"/>
                <a:sym typeface="+mn-ea"/>
              </a:rPr>
              <a:t>对比同品类产品优势在哪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：全国首家把中药甘草提取物用于洗发水中，消炎杀菌止痒，用甘油椰油替代硅油，让头皮更健康，添加多种优质氨基酸，例如：玉米谷蛋白氨基酸等</a:t>
            </a:r>
            <a:endParaRPr kumimoji="1" lang="zh-CN" sz="115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kumimoji="1" lang="en-US" altLang="zh-CN" sz="1150" b="1" dirty="0">
                <a:latin typeface="微软雅黑" panose="020B0503020204020204" pitchFamily="34" charset="-122"/>
                <a:sym typeface="+mn-ea"/>
              </a:rPr>
              <a:t>14.</a:t>
            </a:r>
            <a:r>
              <a:rPr kumimoji="1" lang="zh-CN" altLang="en-US" sz="1150" b="1" dirty="0">
                <a:latin typeface="微软雅黑" panose="020B0503020204020204" pitchFamily="34" charset="-122"/>
                <a:sym typeface="+mn-ea"/>
              </a:rPr>
              <a:t>预计库存</a:t>
            </a:r>
            <a:r>
              <a:rPr lang="en-US" altLang="zh-CN" sz="1150" b="1" dirty="0">
                <a:sym typeface="+mn-ea"/>
              </a:rPr>
              <a:t>3</a:t>
            </a:r>
            <a:r>
              <a:rPr lang="zh-CN" altLang="en-US" sz="1150" b="1" dirty="0">
                <a:sym typeface="+mn-ea"/>
              </a:rPr>
              <a:t>天</a:t>
            </a:r>
            <a:r>
              <a:rPr lang="en-US" altLang="zh-CN" sz="1150" b="1" dirty="0">
                <a:sym typeface="+mn-ea"/>
              </a:rPr>
              <a:t>/5</a:t>
            </a:r>
            <a:r>
              <a:rPr lang="zh-CN" altLang="en-US" sz="1150" b="1" dirty="0">
                <a:sym typeface="+mn-ea"/>
              </a:rPr>
              <a:t>天</a:t>
            </a:r>
            <a:r>
              <a:rPr lang="en-US" altLang="zh-CN" sz="1150" b="1" dirty="0">
                <a:sym typeface="+mn-ea"/>
              </a:rPr>
              <a:t>/7</a:t>
            </a:r>
            <a:r>
              <a:rPr lang="zh-CN" altLang="zh-CN" sz="1150" b="1" dirty="0">
                <a:sym typeface="+mn-ea"/>
              </a:rPr>
              <a:t>天发多少</a:t>
            </a:r>
            <a:r>
              <a:rPr lang="zh-CN" altLang="zh-CN" sz="1150" b="1" dirty="0" smtClean="0">
                <a:sym typeface="+mn-ea"/>
              </a:rPr>
              <a:t>：</a:t>
            </a:r>
            <a:r>
              <a:rPr lang="en-US" altLang="zh-CN" sz="1150" b="1" dirty="0" smtClean="0">
                <a:sym typeface="+mn-ea"/>
              </a:rPr>
              <a:t>10000+</a:t>
            </a:r>
            <a:endParaRPr lang="zh-CN" altLang="en-US" sz="115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150" b="1" dirty="0">
                <a:latin typeface="+mn-ea"/>
                <a:cs typeface="+mn-ea"/>
                <a:sym typeface="+mn-ea"/>
              </a:rPr>
              <a:t>15.</a:t>
            </a:r>
            <a:r>
              <a:rPr lang="zh-CN" altLang="en-US" sz="1150" b="1" dirty="0">
                <a:latin typeface="+mn-ea"/>
                <a:cs typeface="+mn-ea"/>
                <a:sym typeface="+mn-ea"/>
              </a:rPr>
              <a:t>是否赠送小样产品？</a:t>
            </a:r>
            <a:r>
              <a:rPr lang="en-US" altLang="zh-CN" sz="1150" b="1" dirty="0">
                <a:latin typeface="+mn-ea"/>
                <a:cs typeface="+mn-ea"/>
                <a:sym typeface="+mn-ea"/>
              </a:rPr>
              <a:t>1000</a:t>
            </a:r>
            <a:r>
              <a:rPr lang="zh-CN" altLang="en-US" sz="1150" b="1" dirty="0">
                <a:latin typeface="+mn-ea"/>
                <a:cs typeface="+mn-ea"/>
                <a:sym typeface="+mn-ea"/>
              </a:rPr>
              <a:t>单以上</a:t>
            </a:r>
            <a:r>
              <a:rPr lang="en-US" altLang="zh-CN" sz="1150" b="1" dirty="0">
                <a:latin typeface="+mn-ea"/>
                <a:cs typeface="+mn-ea"/>
                <a:sym typeface="+mn-ea"/>
              </a:rPr>
              <a:t>(</a:t>
            </a:r>
            <a:r>
              <a:rPr lang="zh-CN" altLang="en-US" sz="1150" b="1" dirty="0">
                <a:latin typeface="+mn-ea"/>
                <a:cs typeface="+mn-ea"/>
                <a:sym typeface="+mn-ea"/>
              </a:rPr>
              <a:t>预热作用）：配送两包小样（</a:t>
            </a:r>
            <a:r>
              <a:rPr lang="en-US" altLang="zh-CN" sz="1150" b="1" dirty="0">
                <a:latin typeface="+mn-ea"/>
                <a:cs typeface="+mn-ea"/>
                <a:sym typeface="+mn-ea"/>
              </a:rPr>
              <a:t>10g/</a:t>
            </a:r>
            <a:r>
              <a:rPr lang="zh-CN" altLang="en-US" sz="1150" b="1" dirty="0">
                <a:latin typeface="+mn-ea"/>
                <a:cs typeface="+mn-ea"/>
                <a:sym typeface="+mn-ea"/>
              </a:rPr>
              <a:t>包）</a:t>
            </a:r>
            <a:endParaRPr lang="zh-CN" altLang="en-US" sz="1150" b="1" dirty="0"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endParaRPr lang="zh-CN" altLang="en-US" sz="1600" b="1" dirty="0">
              <a:latin typeface="+mn-ea"/>
              <a:cs typeface="+mn-ea"/>
              <a:sym typeface="+mn-ea"/>
            </a:endParaRPr>
          </a:p>
        </p:txBody>
      </p:sp>
      <p:pic>
        <p:nvPicPr>
          <p:cNvPr id="4" name="图片 0" descr="e1274543fbb70d4f3ef77ea46e60f46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7458710" y="2172970"/>
            <a:ext cx="4584700" cy="4584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17" descr="E:\产品主图\微信图片_20221105170904.jpg微信图片_20221105170904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7309485" y="2180590"/>
            <a:ext cx="4639310" cy="4639945"/>
          </a:xfrm>
          <a:prstGeom prst="rect">
            <a:avLst/>
          </a:prstGeom>
        </p:spPr>
      </p:pic>
      <p:sp>
        <p:nvSpPr>
          <p:cNvPr id="1048587" name="文本框 4"/>
          <p:cNvSpPr txBox="1"/>
          <p:nvPr>
            <p:custDataLst>
              <p:tags r:id="rId2"/>
            </p:custDataLst>
          </p:nvPr>
        </p:nvSpPr>
        <p:spPr>
          <a:xfrm>
            <a:off x="3503295" y="201930"/>
            <a:ext cx="119761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产品名称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88" name="文本框 5"/>
          <p:cNvSpPr txBox="1"/>
          <p:nvPr>
            <p:custDataLst>
              <p:tags r:id="rId3"/>
            </p:custDataLst>
          </p:nvPr>
        </p:nvSpPr>
        <p:spPr>
          <a:xfrm>
            <a:off x="1282700" y="688975"/>
            <a:ext cx="204343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18173429553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89" name="文本框 6"/>
          <p:cNvSpPr txBox="1"/>
          <p:nvPr>
            <p:custDataLst>
              <p:tags r:id="rId4"/>
            </p:custDataLst>
          </p:nvPr>
        </p:nvSpPr>
        <p:spPr>
          <a:xfrm>
            <a:off x="3502025" y="698500"/>
            <a:ext cx="120840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日常价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0" name="文本框 8"/>
          <p:cNvSpPr txBox="1"/>
          <p:nvPr>
            <p:custDataLst>
              <p:tags r:id="rId5"/>
            </p:custDataLst>
          </p:nvPr>
        </p:nvSpPr>
        <p:spPr>
          <a:xfrm>
            <a:off x="6974840" y="217170"/>
            <a:ext cx="112395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库存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1" name="文本框 9"/>
          <p:cNvSpPr txBox="1"/>
          <p:nvPr>
            <p:custDataLst>
              <p:tags r:id="rId6"/>
            </p:custDataLst>
          </p:nvPr>
        </p:nvSpPr>
        <p:spPr>
          <a:xfrm>
            <a:off x="1283335" y="1185545"/>
            <a:ext cx="204343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4.86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2" name="文本框 11"/>
          <p:cNvSpPr txBox="1"/>
          <p:nvPr>
            <p:custDataLst>
              <p:tags r:id="rId7"/>
            </p:custDataLst>
          </p:nvPr>
        </p:nvSpPr>
        <p:spPr>
          <a:xfrm>
            <a:off x="3502025" y="1710690"/>
            <a:ext cx="1228090" cy="33718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产品佣金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3" name="文本框 12"/>
          <p:cNvSpPr txBox="1"/>
          <p:nvPr>
            <p:custDataLst>
              <p:tags r:id="rId8"/>
            </p:custDataLst>
          </p:nvPr>
        </p:nvSpPr>
        <p:spPr>
          <a:xfrm>
            <a:off x="4730115" y="1710690"/>
            <a:ext cx="205676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40%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4" name="文本框 15"/>
          <p:cNvSpPr txBox="1"/>
          <p:nvPr>
            <p:custDataLst>
              <p:tags r:id="rId9"/>
            </p:custDataLst>
          </p:nvPr>
        </p:nvSpPr>
        <p:spPr>
          <a:xfrm>
            <a:off x="3502660" y="1195070"/>
            <a:ext cx="122555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直播到手价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5" name="文本框 2"/>
          <p:cNvSpPr txBox="1"/>
          <p:nvPr>
            <p:custDataLst>
              <p:tags r:id="rId10"/>
            </p:custDataLst>
          </p:nvPr>
        </p:nvSpPr>
        <p:spPr>
          <a:xfrm>
            <a:off x="140335" y="192405"/>
            <a:ext cx="114236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商家名称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6" name="文本框 16"/>
          <p:cNvSpPr txBox="1"/>
          <p:nvPr>
            <p:custDataLst>
              <p:tags r:id="rId11"/>
            </p:custDataLst>
          </p:nvPr>
        </p:nvSpPr>
        <p:spPr>
          <a:xfrm>
            <a:off x="1283335" y="192405"/>
            <a:ext cx="204343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时代邦妮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7" name="文本框 23"/>
          <p:cNvSpPr txBox="1"/>
          <p:nvPr>
            <p:custDataLst>
              <p:tags r:id="rId12"/>
            </p:custDataLst>
          </p:nvPr>
        </p:nvSpPr>
        <p:spPr>
          <a:xfrm>
            <a:off x="6974840" y="708025"/>
            <a:ext cx="112268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发货时效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8" name="文本框 24"/>
          <p:cNvSpPr txBox="1"/>
          <p:nvPr>
            <p:custDataLst>
              <p:tags r:id="rId13"/>
            </p:custDataLst>
          </p:nvPr>
        </p:nvSpPr>
        <p:spPr>
          <a:xfrm>
            <a:off x="6974840" y="1198880"/>
            <a:ext cx="112395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发货快递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9" name="文本框 25"/>
          <p:cNvSpPr txBox="1"/>
          <p:nvPr>
            <p:custDataLst>
              <p:tags r:id="rId14"/>
            </p:custDataLst>
          </p:nvPr>
        </p:nvSpPr>
        <p:spPr>
          <a:xfrm>
            <a:off x="4728210" y="1195070"/>
            <a:ext cx="205930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79.9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0" name="文本框 26"/>
          <p:cNvSpPr txBox="1"/>
          <p:nvPr>
            <p:custDataLst>
              <p:tags r:id="rId15"/>
            </p:custDataLst>
          </p:nvPr>
        </p:nvSpPr>
        <p:spPr>
          <a:xfrm>
            <a:off x="8098790" y="1198880"/>
            <a:ext cx="155892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圆通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韵达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1" name="文本框 13"/>
          <p:cNvSpPr txBox="1"/>
          <p:nvPr>
            <p:custDataLst>
              <p:tags r:id="rId16"/>
            </p:custDataLst>
          </p:nvPr>
        </p:nvSpPr>
        <p:spPr>
          <a:xfrm>
            <a:off x="159385" y="688975"/>
            <a:ext cx="110871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联系方式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2" name="文本框 14"/>
          <p:cNvSpPr txBox="1"/>
          <p:nvPr>
            <p:custDataLst>
              <p:tags r:id="rId17"/>
            </p:custDataLst>
          </p:nvPr>
        </p:nvSpPr>
        <p:spPr>
          <a:xfrm>
            <a:off x="4700905" y="211455"/>
            <a:ext cx="2087245" cy="3067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甘草香芬洗护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3" name="文本框 20"/>
          <p:cNvSpPr txBox="1"/>
          <p:nvPr>
            <p:custDataLst>
              <p:tags r:id="rId18"/>
            </p:custDataLst>
          </p:nvPr>
        </p:nvSpPr>
        <p:spPr>
          <a:xfrm>
            <a:off x="160020" y="1185545"/>
            <a:ext cx="110807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小店评分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4" name="文本框 18"/>
          <p:cNvSpPr txBox="1"/>
          <p:nvPr>
            <p:custDataLst>
              <p:tags r:id="rId19"/>
            </p:custDataLst>
          </p:nvPr>
        </p:nvSpPr>
        <p:spPr>
          <a:xfrm>
            <a:off x="4710430" y="698500"/>
            <a:ext cx="207708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149.9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5" name="文本框 19"/>
          <p:cNvSpPr txBox="1"/>
          <p:nvPr>
            <p:custDataLst>
              <p:tags r:id="rId20"/>
            </p:custDataLst>
          </p:nvPr>
        </p:nvSpPr>
        <p:spPr>
          <a:xfrm>
            <a:off x="8098790" y="708025"/>
            <a:ext cx="155892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48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小时内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6" name="文本框 22"/>
          <p:cNvSpPr txBox="1"/>
          <p:nvPr>
            <p:custDataLst>
              <p:tags r:id="rId21"/>
            </p:custDataLst>
          </p:nvPr>
        </p:nvSpPr>
        <p:spPr>
          <a:xfrm>
            <a:off x="8098790" y="217170"/>
            <a:ext cx="155829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10000+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7" name="文本框 7"/>
          <p:cNvSpPr txBox="1"/>
          <p:nvPr>
            <p:custDataLst>
              <p:tags r:id="rId22"/>
            </p:custDataLst>
          </p:nvPr>
        </p:nvSpPr>
        <p:spPr>
          <a:xfrm>
            <a:off x="1274445" y="1734820"/>
            <a:ext cx="204343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08" name="文本框 10"/>
          <p:cNvSpPr txBox="1"/>
          <p:nvPr>
            <p:custDataLst>
              <p:tags r:id="rId23"/>
            </p:custDataLst>
          </p:nvPr>
        </p:nvSpPr>
        <p:spPr>
          <a:xfrm>
            <a:off x="151130" y="1734820"/>
            <a:ext cx="110807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对接商务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24"/>
            </p:custDataLst>
          </p:nvPr>
        </p:nvSpPr>
        <p:spPr>
          <a:xfrm>
            <a:off x="9687560" y="217170"/>
            <a:ext cx="2456180" cy="34099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推荐理由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algn="ctr"/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25"/>
            </p:custDataLst>
          </p:nvPr>
        </p:nvSpPr>
        <p:spPr>
          <a:xfrm>
            <a:off x="9696450" y="708025"/>
            <a:ext cx="2447925" cy="13150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lvl="1">
              <a:lnSpc>
                <a:spcPct val="140000"/>
              </a:lnSpc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三天不洗头</a:t>
            </a:r>
            <a:endPara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>
              <a:lnSpc>
                <a:spcPct val="140000"/>
              </a:lnSpc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不痒也不油</a:t>
            </a:r>
            <a:endPara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>
              <a:lnSpc>
                <a:spcPct val="140000"/>
              </a:lnSpc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持久留香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6"/>
            </p:custDataLst>
          </p:nvPr>
        </p:nvSpPr>
        <p:spPr>
          <a:xfrm>
            <a:off x="6972935" y="1689735"/>
            <a:ext cx="113347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发货地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27"/>
            </p:custDataLst>
          </p:nvPr>
        </p:nvSpPr>
        <p:spPr>
          <a:xfrm>
            <a:off x="8108315" y="1689100"/>
            <a:ext cx="1558925" cy="3340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广州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86" name="文本框 3"/>
          <p:cNvSpPr txBox="1"/>
          <p:nvPr>
            <p:custDataLst>
              <p:tags r:id="rId28"/>
            </p:custDataLst>
          </p:nvPr>
        </p:nvSpPr>
        <p:spPr>
          <a:xfrm>
            <a:off x="160020" y="2180590"/>
            <a:ext cx="6925310" cy="46621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sz="1150" b="1" dirty="0">
                <a:latin typeface="+mn-ea"/>
                <a:cs typeface="+mn-ea"/>
                <a:sym typeface="+mn-ea"/>
              </a:rPr>
              <a:t>1.</a:t>
            </a:r>
            <a:r>
              <a:rPr lang="zh-CN" sz="1150" b="1" dirty="0">
                <a:latin typeface="+mn-ea"/>
                <a:cs typeface="+mn-ea"/>
                <a:sym typeface="+mn-ea"/>
              </a:rPr>
              <a:t>品牌名称：</a:t>
            </a:r>
            <a:r>
              <a:rPr lang="zh-CN" altLang="en-US" sz="115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甘草香芬洗发水</a:t>
            </a:r>
            <a:r>
              <a:rPr lang="zh-CN" sz="1150" b="1" dirty="0">
                <a:latin typeface="+mn-ea"/>
                <a:cs typeface="+mn-ea"/>
                <a:sym typeface="+mn-ea"/>
              </a:rPr>
              <a:t>洗发水</a:t>
            </a:r>
            <a:endParaRPr lang="zh-CN" sz="1150" b="1" dirty="0">
              <a:latin typeface="+mn-ea"/>
              <a:cs typeface="+mn-ea"/>
              <a:sym typeface="+mn-ea"/>
            </a:endParaRPr>
          </a:p>
          <a:p>
            <a:r>
              <a:rPr sz="1150" b="1" dirty="0">
                <a:latin typeface="+mn-ea"/>
                <a:cs typeface="+mn-ea"/>
                <a:sym typeface="+mn-ea"/>
              </a:rPr>
              <a:t>2.</a:t>
            </a:r>
            <a:r>
              <a:rPr lang="zh-CN" sz="1150" b="1" dirty="0">
                <a:latin typeface="+mn-ea"/>
                <a:cs typeface="+mn-ea"/>
                <a:sym typeface="+mn-ea"/>
              </a:rPr>
              <a:t>产品规格</a:t>
            </a:r>
            <a:r>
              <a:rPr lang="zh-CN" sz="1150" b="1" dirty="0" smtClean="0">
                <a:latin typeface="+mn-ea"/>
                <a:cs typeface="+mn-ea"/>
                <a:sym typeface="+mn-ea"/>
              </a:rPr>
              <a:t>：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500g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甘草*</a:t>
            </a:r>
            <a:r>
              <a:rPr lang="en-US" altLang="zh-CN" sz="1150" b="1" dirty="0" smtClean="0">
                <a:latin typeface="+mn-ea"/>
                <a:cs typeface="+mn-ea"/>
                <a:sym typeface="+mn-ea"/>
              </a:rPr>
              <a:t>3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瓶</a:t>
            </a:r>
            <a:endParaRPr lang="en-US" altLang="zh-CN" sz="1150" b="1" dirty="0">
              <a:latin typeface="+mn-ea"/>
              <a:cs typeface="+mn-ea"/>
              <a:sym typeface="+mn-ea"/>
            </a:endParaRPr>
          </a:p>
          <a:p>
            <a:r>
              <a:rPr lang="en-US" sz="1150" b="1" dirty="0" smtClean="0">
                <a:latin typeface="+mn-ea"/>
                <a:cs typeface="+mn-ea"/>
                <a:sym typeface="+mn-ea"/>
              </a:rPr>
              <a:t>3.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核心卖点：一次洗头，七天不痒，三天留香</a:t>
            </a:r>
            <a:endParaRPr lang="en-US" altLang="zh-CN" sz="1150" b="1" dirty="0" smtClean="0">
              <a:latin typeface="+mn-ea"/>
              <a:cs typeface="+mn-ea"/>
              <a:sym typeface="+mn-ea"/>
            </a:endParaRPr>
          </a:p>
          <a:p>
            <a:pPr indent="0" algn="l">
              <a:buNone/>
            </a:pPr>
            <a:r>
              <a:rPr lang="en-US" sz="1150" b="1" dirty="0" smtClean="0">
                <a:latin typeface="+mn-ea"/>
                <a:cs typeface="+mn-ea"/>
                <a:sym typeface="+mn-ea"/>
              </a:rPr>
              <a:t>4.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产品卖</a:t>
            </a:r>
            <a:r>
              <a:rPr lang="zh-CN" altLang="en-US" sz="1150" b="1" dirty="0">
                <a:latin typeface="+mn-ea"/>
                <a:cs typeface="+mn-ea"/>
                <a:sym typeface="+mn-ea"/>
              </a:rPr>
              <a:t>点：</a:t>
            </a:r>
            <a:endParaRPr lang="zh-CN" altLang="en-US" sz="1150" b="1" dirty="0">
              <a:latin typeface="+mn-ea"/>
              <a:cs typeface="+mn-ea"/>
              <a:sym typeface="+mn-ea"/>
            </a:endParaRPr>
          </a:p>
          <a:p>
            <a:pPr indent="0" algn="l">
              <a:buNone/>
            </a:pPr>
            <a:r>
              <a:rPr lang="zh-CN" altLang="en-US" sz="1150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独特香氛，留香持久，补水保湿，滋润发根富含氨基酸，深层滋养，泡沫丰富易冲洗／柔顺清爽！加入洗发水中甘草酸二钾具有抑菌、消炎、抗衰、抗敏，止痒，除臭等功效。 长期使用可修复受损头皮。</a:t>
            </a:r>
            <a:endParaRPr lang="zh-CN" altLang="en-US" sz="1150" b="1" dirty="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sz="115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5.</a:t>
            </a:r>
            <a:r>
              <a:rPr lang="zh-CN" altLang="en-US" sz="115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价</a:t>
            </a:r>
            <a:r>
              <a:rPr lang="zh-CN" altLang="en-US" sz="1150" b="1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值渲染：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去屑止痒，柔顺清香、控油，母婴级配方，绿色植物更健康</a:t>
            </a:r>
            <a:endParaRPr lang="zh-CN" altLang="en-US" sz="1150" b="1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r>
              <a:rPr kumimoji="1" lang="en-US" altLang="zh-CN" sz="1150" b="1" dirty="0">
                <a:latin typeface="微软雅黑" panose="020B0503020204020204" pitchFamily="34" charset="-122"/>
                <a:sym typeface="+mn-ea"/>
              </a:rPr>
              <a:t>6.</a:t>
            </a:r>
            <a:r>
              <a:rPr kumimoji="1" lang="zh-CN" altLang="zh-CN" sz="1150" b="1" dirty="0">
                <a:latin typeface="微软雅黑" panose="020B0503020204020204" pitchFamily="34" charset="-122"/>
                <a:sym typeface="+mn-ea"/>
              </a:rPr>
              <a:t>使用方法</a:t>
            </a:r>
            <a:r>
              <a:rPr kumimoji="1" lang="zh-CN" altLang="zh-CN" sz="1150" b="1" dirty="0" smtClean="0">
                <a:latin typeface="微软雅黑" panose="020B0503020204020204" pitchFamily="34" charset="-122"/>
                <a:sym typeface="+mn-ea"/>
              </a:rPr>
              <a:t>：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适量的于掌心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,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揉出泡沫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.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均匀涂于头皮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,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轻轻按摩一到两分钟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.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左右上下像按摩那样反复稍微用力洗头皮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,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让头皮充分活跃之后</a:t>
            </a:r>
            <a:r>
              <a:rPr kumimoji="1" lang="en-US" altLang="zh-CN" sz="1150" b="1" dirty="0" smtClean="0">
                <a:latin typeface="微软雅黑" panose="020B0503020204020204" pitchFamily="34" charset="-122"/>
                <a:sym typeface="+mn-ea"/>
              </a:rPr>
              <a:t>,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洗掉洗发水</a:t>
            </a:r>
            <a:endParaRPr kumimoji="1" lang="zh-CN" altLang="zh-CN" sz="1150" b="1" dirty="0">
              <a:latin typeface="微软雅黑" panose="020B0503020204020204" pitchFamily="34" charset="-122"/>
            </a:endParaRPr>
          </a:p>
          <a:p>
            <a:pPr indent="0" algn="l">
              <a:buNone/>
            </a:pPr>
            <a:r>
              <a:rPr lang="en-US" altLang="zh-CN" sz="1150" b="1" dirty="0">
                <a:latin typeface="+mn-ea"/>
                <a:cs typeface="+mn-ea"/>
                <a:sym typeface="+mn-ea"/>
              </a:rPr>
              <a:t>7.</a:t>
            </a:r>
            <a:r>
              <a:rPr lang="zh-CN" altLang="en-US" sz="1150" b="1" dirty="0">
                <a:latin typeface="+mn-ea"/>
                <a:cs typeface="+mn-ea"/>
                <a:sym typeface="+mn-ea"/>
              </a:rPr>
              <a:t>适用人群：通用</a:t>
            </a:r>
            <a:endParaRPr lang="zh-CN" altLang="en-US" sz="1150" b="1" dirty="0">
              <a:latin typeface="+mn-ea"/>
              <a:cs typeface="+mn-ea"/>
              <a:sym typeface="+mn-ea"/>
            </a:endParaRPr>
          </a:p>
          <a:p>
            <a:r>
              <a:rPr lang="en-US" altLang="zh-CN" sz="1150" b="1" dirty="0">
                <a:sym typeface="+mn-ea"/>
              </a:rPr>
              <a:t>8.</a:t>
            </a:r>
            <a:r>
              <a:rPr lang="zh-CN" altLang="zh-CN" sz="1150" b="1" dirty="0">
                <a:sym typeface="+mn-ea"/>
              </a:rPr>
              <a:t>哪个主播卖过</a:t>
            </a:r>
            <a:r>
              <a:rPr lang="zh-CN" altLang="zh-CN" sz="1150" b="1" dirty="0" smtClean="0">
                <a:sym typeface="+mn-ea"/>
              </a:rPr>
              <a:t>：</a:t>
            </a:r>
            <a:r>
              <a:rPr lang="zh-CN" altLang="en-US" sz="1150" b="1" dirty="0" smtClean="0">
                <a:sym typeface="+mn-ea"/>
              </a:rPr>
              <a:t>快手徐小米教搭配品牌江南印象，吴召国品牌：蓝狄，大萍子品牌：古兰驰等都是我们集团工厂代工，邦妮精细化工有限公司</a:t>
            </a:r>
            <a:endParaRPr lang="zh-CN" altLang="zh-CN" sz="1150" b="1" dirty="0">
              <a:sym typeface="+mn-ea"/>
            </a:endParaRPr>
          </a:p>
          <a:p>
            <a:r>
              <a:rPr lang="en-US" altLang="zh-CN" sz="1150" b="1" dirty="0">
                <a:sym typeface="+mn-ea"/>
              </a:rPr>
              <a:t>9.</a:t>
            </a:r>
            <a:r>
              <a:rPr lang="zh-CN" altLang="zh-CN" sz="1150" b="1" dirty="0">
                <a:sym typeface="+mn-ea"/>
              </a:rPr>
              <a:t>网红销售数据</a:t>
            </a:r>
            <a:r>
              <a:rPr lang="zh-CN" altLang="zh-CN" sz="1150" b="1" dirty="0" smtClean="0">
                <a:sym typeface="+mn-ea"/>
              </a:rPr>
              <a:t>：</a:t>
            </a:r>
            <a:r>
              <a:rPr lang="zh-CN" altLang="en-US" sz="1150" b="1" dirty="0" smtClean="0">
                <a:sym typeface="+mn-ea"/>
              </a:rPr>
              <a:t>例如江南印象年销售</a:t>
            </a:r>
            <a:r>
              <a:rPr lang="en-US" altLang="zh-CN" sz="1150" b="1" dirty="0" smtClean="0">
                <a:sym typeface="+mn-ea"/>
              </a:rPr>
              <a:t>5</a:t>
            </a:r>
            <a:r>
              <a:rPr lang="zh-CN" altLang="en-US" sz="1150" b="1" dirty="0" smtClean="0">
                <a:sym typeface="+mn-ea"/>
              </a:rPr>
              <a:t>千万以上</a:t>
            </a:r>
            <a:endParaRPr lang="zh-CN" altLang="en-US" sz="115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indent="0" algn="l">
              <a:buNone/>
            </a:pPr>
            <a:r>
              <a:rPr lang="en-US" altLang="zh-CN" sz="115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10.</a:t>
            </a:r>
            <a:r>
              <a:rPr lang="zh-CN" altLang="en-US" sz="115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生产日期及保质期：三年</a:t>
            </a:r>
            <a:endParaRPr lang="zh-CN" altLang="en-US" sz="115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15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11.</a:t>
            </a:r>
            <a:r>
              <a:rPr lang="zh-CN" altLang="en-US" sz="115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是否可做实验：可以</a:t>
            </a:r>
            <a:endParaRPr lang="zh-CN" altLang="en-US" sz="115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15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12.</a:t>
            </a:r>
            <a:r>
              <a:rPr kumimoji="1" lang="zh-CN" sz="1150" b="1" dirty="0">
                <a:latin typeface="微软雅黑" panose="020B0503020204020204" pitchFamily="34" charset="-122"/>
                <a:sym typeface="+mn-ea"/>
              </a:rPr>
              <a:t>产品售后优势</a:t>
            </a:r>
            <a:r>
              <a:rPr kumimoji="1" lang="en-US" altLang="zh-CN" sz="1150" b="1" dirty="0">
                <a:latin typeface="微软雅黑" panose="020B0503020204020204" pitchFamily="34" charset="-122"/>
                <a:sym typeface="+mn-ea"/>
              </a:rPr>
              <a:t>/</a:t>
            </a:r>
            <a:r>
              <a:rPr kumimoji="1" lang="zh-CN" altLang="en-US" sz="1150" b="1" dirty="0">
                <a:latin typeface="微软雅黑" panose="020B0503020204020204" pitchFamily="34" charset="-122"/>
                <a:sym typeface="+mn-ea"/>
              </a:rPr>
              <a:t>方式</a:t>
            </a:r>
            <a:r>
              <a:rPr kumimoji="1" lang="zh-CN" altLang="en-US" sz="1150" b="1" dirty="0" smtClean="0">
                <a:latin typeface="微软雅黑" panose="020B0503020204020204" pitchFamily="34" charset="-122"/>
                <a:sym typeface="+mn-ea"/>
              </a:rPr>
              <a:t>：运费险</a:t>
            </a:r>
            <a:endParaRPr kumimoji="1" lang="zh-CN" altLang="en-US" sz="1150" b="1" dirty="0">
              <a:latin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150" b="1" dirty="0">
                <a:latin typeface="+mn-ea"/>
                <a:cs typeface="+mn-ea"/>
                <a:sym typeface="+mn-ea"/>
              </a:rPr>
              <a:t>13.</a:t>
            </a:r>
            <a:r>
              <a:rPr lang="zh-CN" altLang="en-US" sz="1150" b="1" dirty="0">
                <a:latin typeface="+mn-ea"/>
                <a:cs typeface="+mn-ea"/>
                <a:sym typeface="+mn-ea"/>
              </a:rPr>
              <a:t>对比同品类产品优势在哪</a:t>
            </a:r>
            <a:r>
              <a:rPr lang="zh-CN" altLang="en-US" sz="1150" b="1" dirty="0" smtClean="0">
                <a:latin typeface="+mn-ea"/>
                <a:cs typeface="+mn-ea"/>
                <a:sym typeface="+mn-ea"/>
              </a:rPr>
              <a:t>：全国首家把中药甘草提取物用于洗发水中，消炎杀菌止痒，用甘油椰油替代硅油，让头皮更健康，添加多种优质氨基酸，例如：玉米谷蛋白氨基酸等</a:t>
            </a:r>
            <a:endParaRPr kumimoji="1" lang="zh-CN" sz="115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kumimoji="1" lang="en-US" altLang="zh-CN" sz="1150" b="1" dirty="0">
                <a:latin typeface="微软雅黑" panose="020B0503020204020204" pitchFamily="34" charset="-122"/>
                <a:sym typeface="+mn-ea"/>
              </a:rPr>
              <a:t>14.</a:t>
            </a:r>
            <a:r>
              <a:rPr kumimoji="1" lang="zh-CN" altLang="en-US" sz="1150" b="1" dirty="0">
                <a:latin typeface="微软雅黑" panose="020B0503020204020204" pitchFamily="34" charset="-122"/>
                <a:sym typeface="+mn-ea"/>
              </a:rPr>
              <a:t>预计库存</a:t>
            </a:r>
            <a:r>
              <a:rPr lang="en-US" altLang="zh-CN" sz="1150" b="1" dirty="0">
                <a:sym typeface="+mn-ea"/>
              </a:rPr>
              <a:t>3</a:t>
            </a:r>
            <a:r>
              <a:rPr lang="zh-CN" altLang="en-US" sz="1150" b="1" dirty="0">
                <a:sym typeface="+mn-ea"/>
              </a:rPr>
              <a:t>天</a:t>
            </a:r>
            <a:r>
              <a:rPr lang="en-US" altLang="zh-CN" sz="1150" b="1" dirty="0">
                <a:sym typeface="+mn-ea"/>
              </a:rPr>
              <a:t>/5</a:t>
            </a:r>
            <a:r>
              <a:rPr lang="zh-CN" altLang="en-US" sz="1150" b="1" dirty="0">
                <a:sym typeface="+mn-ea"/>
              </a:rPr>
              <a:t>天</a:t>
            </a:r>
            <a:r>
              <a:rPr lang="en-US" altLang="zh-CN" sz="1150" b="1" dirty="0">
                <a:sym typeface="+mn-ea"/>
              </a:rPr>
              <a:t>/7</a:t>
            </a:r>
            <a:r>
              <a:rPr lang="zh-CN" altLang="zh-CN" sz="1150" b="1" dirty="0">
                <a:sym typeface="+mn-ea"/>
              </a:rPr>
              <a:t>天发多少</a:t>
            </a:r>
            <a:r>
              <a:rPr lang="zh-CN" altLang="zh-CN" sz="1150" b="1" dirty="0" smtClean="0">
                <a:sym typeface="+mn-ea"/>
              </a:rPr>
              <a:t>：</a:t>
            </a:r>
            <a:r>
              <a:rPr lang="en-US" altLang="zh-CN" sz="1150" b="1" dirty="0" smtClean="0">
                <a:sym typeface="+mn-ea"/>
              </a:rPr>
              <a:t>10000+</a:t>
            </a:r>
            <a:endParaRPr lang="zh-CN" altLang="en-US" sz="115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150" b="1" dirty="0">
                <a:latin typeface="+mn-ea"/>
                <a:cs typeface="+mn-ea"/>
                <a:sym typeface="+mn-ea"/>
              </a:rPr>
              <a:t>15.</a:t>
            </a:r>
            <a:r>
              <a:rPr lang="zh-CN" altLang="en-US" sz="1150" b="1" dirty="0">
                <a:latin typeface="+mn-ea"/>
                <a:cs typeface="+mn-ea"/>
                <a:sym typeface="+mn-ea"/>
              </a:rPr>
              <a:t>是否赠送小样产品？</a:t>
            </a:r>
            <a:r>
              <a:rPr lang="en-US" altLang="zh-CN" sz="1150" b="1" dirty="0">
                <a:latin typeface="+mn-ea"/>
                <a:cs typeface="+mn-ea"/>
                <a:sym typeface="+mn-ea"/>
              </a:rPr>
              <a:t>1000</a:t>
            </a:r>
            <a:r>
              <a:rPr lang="zh-CN" altLang="en-US" sz="1150" b="1" dirty="0">
                <a:latin typeface="+mn-ea"/>
                <a:cs typeface="+mn-ea"/>
                <a:sym typeface="+mn-ea"/>
              </a:rPr>
              <a:t>单以上</a:t>
            </a:r>
            <a:r>
              <a:rPr lang="en-US" altLang="zh-CN" sz="1150" b="1" dirty="0">
                <a:latin typeface="+mn-ea"/>
                <a:cs typeface="+mn-ea"/>
                <a:sym typeface="+mn-ea"/>
              </a:rPr>
              <a:t>(</a:t>
            </a:r>
            <a:r>
              <a:rPr lang="zh-CN" altLang="en-US" sz="1150" b="1" dirty="0">
                <a:latin typeface="+mn-ea"/>
                <a:cs typeface="+mn-ea"/>
                <a:sym typeface="+mn-ea"/>
              </a:rPr>
              <a:t>预热作用）：配送两包小样（</a:t>
            </a:r>
            <a:r>
              <a:rPr lang="en-US" altLang="zh-CN" sz="1150" b="1" dirty="0">
                <a:latin typeface="+mn-ea"/>
                <a:cs typeface="+mn-ea"/>
                <a:sym typeface="+mn-ea"/>
              </a:rPr>
              <a:t>10g/</a:t>
            </a:r>
            <a:r>
              <a:rPr lang="zh-CN" altLang="en-US" sz="1150" b="1" dirty="0">
                <a:latin typeface="+mn-ea"/>
                <a:cs typeface="+mn-ea"/>
                <a:sym typeface="+mn-ea"/>
              </a:rPr>
              <a:t>包）</a:t>
            </a:r>
            <a:endParaRPr lang="zh-CN" altLang="en-US" sz="1150" b="1" dirty="0"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endParaRPr lang="zh-CN" altLang="en-US" sz="1600" b="1" dirty="0"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BEAUTIFY_FLAG" val="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KSO_WM_BEAUTIFY_FLAG" val=""/>
</p:tagLst>
</file>

<file path=ppt/tags/tag256.xml><?xml version="1.0" encoding="utf-8"?>
<p:tagLst xmlns:p="http://schemas.openxmlformats.org/presentationml/2006/main">
  <p:tag name="KSO_WM_BEAUTIFY_FLAG" val=""/>
</p:tagLst>
</file>

<file path=ppt/tags/tag257.xml><?xml version="1.0" encoding="utf-8"?>
<p:tagLst xmlns:p="http://schemas.openxmlformats.org/presentationml/2006/main">
  <p:tag name="KSO_WM_BEAUTIFY_FLAG" val=""/>
</p:tagLst>
</file>

<file path=ppt/tags/tag258.xml><?xml version="1.0" encoding="utf-8"?>
<p:tagLst xmlns:p="http://schemas.openxmlformats.org/presentationml/2006/main">
  <p:tag name="KSO_WM_BEAUTIFY_FLAG" val=""/>
</p:tagLst>
</file>

<file path=ppt/tags/tag259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BEAUTIFY_FLAG" val=""/>
</p:tagLst>
</file>

<file path=ppt/tags/tag261.xml><?xml version="1.0" encoding="utf-8"?>
<p:tagLst xmlns:p="http://schemas.openxmlformats.org/presentationml/2006/main">
  <p:tag name="KSO_WM_BEAUTIFY_FLAG" val=""/>
</p:tagLst>
</file>

<file path=ppt/tags/tag262.xml><?xml version="1.0" encoding="utf-8"?>
<p:tagLst xmlns:p="http://schemas.openxmlformats.org/presentationml/2006/main">
  <p:tag name="KSO_WM_BEAUTIFY_FLAG" val=""/>
</p:tagLst>
</file>

<file path=ppt/tags/tag263.xml><?xml version="1.0" encoding="utf-8"?>
<p:tagLst xmlns:p="http://schemas.openxmlformats.org/presentationml/2006/main">
  <p:tag name="KSO_WM_BEAUTIFY_FLAG" val=""/>
</p:tagLst>
</file>

<file path=ppt/tags/tag264.xml><?xml version="1.0" encoding="utf-8"?>
<p:tagLst xmlns:p="http://schemas.openxmlformats.org/presentationml/2006/main">
  <p:tag name="KSO_WM_BEAUTIFY_FLAG" val=""/>
</p:tagLst>
</file>

<file path=ppt/tags/tag265.xml><?xml version="1.0" encoding="utf-8"?>
<p:tagLst xmlns:p="http://schemas.openxmlformats.org/presentationml/2006/main">
  <p:tag name="KSO_WM_BEAUTIFY_FLAG" val=""/>
</p:tagLst>
</file>

<file path=ppt/tags/tag266.xml><?xml version="1.0" encoding="utf-8"?>
<p:tagLst xmlns:p="http://schemas.openxmlformats.org/presentationml/2006/main">
  <p:tag name="KSO_WM_BEAUTIFY_FLAG" val=""/>
</p:tagLst>
</file>

<file path=ppt/tags/tag267.xml><?xml version="1.0" encoding="utf-8"?>
<p:tagLst xmlns:p="http://schemas.openxmlformats.org/presentationml/2006/main">
  <p:tag name="KSO_WM_BEAUTIFY_FLAG" val=""/>
</p:tagLst>
</file>

<file path=ppt/tags/tag268.xml><?xml version="1.0" encoding="utf-8"?>
<p:tagLst xmlns:p="http://schemas.openxmlformats.org/presentationml/2006/main">
  <p:tag name="KSO_WM_BEAUTIFY_FLAG" val=""/>
</p:tagLst>
</file>

<file path=ppt/tags/tag269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BEAUTIFY_FLAG" val=""/>
</p:tagLst>
</file>

<file path=ppt/tags/tag271.xml><?xml version="1.0" encoding="utf-8"?>
<p:tagLst xmlns:p="http://schemas.openxmlformats.org/presentationml/2006/main">
  <p:tag name="KSO_WM_BEAUTIFY_FLAG" val=""/>
</p:tagLst>
</file>

<file path=ppt/tags/tag272.xml><?xml version="1.0" encoding="utf-8"?>
<p:tagLst xmlns:p="http://schemas.openxmlformats.org/presentationml/2006/main">
  <p:tag name="KSO_WM_BEAUTIFY_FLAG" val=""/>
</p:tagLst>
</file>

<file path=ppt/tags/tag273.xml><?xml version="1.0" encoding="utf-8"?>
<p:tagLst xmlns:p="http://schemas.openxmlformats.org/presentationml/2006/main">
  <p:tag name="KSO_WM_BEAUTIFY_FLAG" val=""/>
</p:tagLst>
</file>

<file path=ppt/tags/tag274.xml><?xml version="1.0" encoding="utf-8"?>
<p:tagLst xmlns:p="http://schemas.openxmlformats.org/presentationml/2006/main">
  <p:tag name="KSO_WM_BEAUTIFY_FLAG" val=""/>
</p:tagLst>
</file>

<file path=ppt/tags/tag275.xml><?xml version="1.0" encoding="utf-8"?>
<p:tagLst xmlns:p="http://schemas.openxmlformats.org/presentationml/2006/main">
  <p:tag name="KSO_WM_BEAUTIFY_FLAG" val=""/>
</p:tagLst>
</file>

<file path=ppt/tags/tag276.xml><?xml version="1.0" encoding="utf-8"?>
<p:tagLst xmlns:p="http://schemas.openxmlformats.org/presentationml/2006/main">
  <p:tag name="KSO_WM_BEAUTIFY_FLAG" val=""/>
</p:tagLst>
</file>

<file path=ppt/tags/tag277.xml><?xml version="1.0" encoding="utf-8"?>
<p:tagLst xmlns:p="http://schemas.openxmlformats.org/presentationml/2006/main">
  <p:tag name="KSO_WM_BEAUTIFY_FLAG" val=""/>
</p:tagLst>
</file>

<file path=ppt/tags/tag278.xml><?xml version="1.0" encoding="utf-8"?>
<p:tagLst xmlns:p="http://schemas.openxmlformats.org/presentationml/2006/main">
  <p:tag name="KSO_WM_BEAUTIFY_FLAG" val=""/>
</p:tagLst>
</file>

<file path=ppt/tags/tag279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BEAUTIFY_FLAG" val=""/>
</p:tagLst>
</file>

<file path=ppt/tags/tag281.xml><?xml version="1.0" encoding="utf-8"?>
<p:tagLst xmlns:p="http://schemas.openxmlformats.org/presentationml/2006/main">
  <p:tag name="KSO_WM_BEAUTIFY_FLAG" val=""/>
</p:tagLst>
</file>

<file path=ppt/tags/tag282.xml><?xml version="1.0" encoding="utf-8"?>
<p:tagLst xmlns:p="http://schemas.openxmlformats.org/presentationml/2006/main">
  <p:tag name="KSO_WM_BEAUTIFY_FLAG" val=""/>
</p:tagLst>
</file>

<file path=ppt/tags/tag283.xml><?xml version="1.0" encoding="utf-8"?>
<p:tagLst xmlns:p="http://schemas.openxmlformats.org/presentationml/2006/main">
  <p:tag name="KSO_WM_BEAUTIFY_FLAG" val=""/>
</p:tagLst>
</file>

<file path=ppt/tags/tag284.xml><?xml version="1.0" encoding="utf-8"?>
<p:tagLst xmlns:p="http://schemas.openxmlformats.org/presentationml/2006/main">
  <p:tag name="KSO_WM_BEAUTIFY_FLAG" val=""/>
</p:tagLst>
</file>

<file path=ppt/tags/tag285.xml><?xml version="1.0" encoding="utf-8"?>
<p:tagLst xmlns:p="http://schemas.openxmlformats.org/presentationml/2006/main">
  <p:tag name="KSO_WM_BEAUTIFY_FLAG" val=""/>
</p:tagLst>
</file>

<file path=ppt/tags/tag286.xml><?xml version="1.0" encoding="utf-8"?>
<p:tagLst xmlns:p="http://schemas.openxmlformats.org/presentationml/2006/main">
  <p:tag name="KSO_WM_BEAUTIFY_FLAG" val=""/>
</p:tagLst>
</file>

<file path=ppt/tags/tag287.xml><?xml version="1.0" encoding="utf-8"?>
<p:tagLst xmlns:p="http://schemas.openxmlformats.org/presentationml/2006/main">
  <p:tag name="KSO_WM_BEAUTIFY_FLAG" val=""/>
</p:tagLst>
</file>

<file path=ppt/tags/tag288.xml><?xml version="1.0" encoding="utf-8"?>
<p:tagLst xmlns:p="http://schemas.openxmlformats.org/presentationml/2006/main">
  <p:tag name="KSO_WM_BEAUTIFY_FLAG" val=""/>
</p:tagLst>
</file>

<file path=ppt/tags/tag289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BEAUTIFY_FLAG" val=""/>
</p:tagLst>
</file>

<file path=ppt/tags/tag291.xml><?xml version="1.0" encoding="utf-8"?>
<p:tagLst xmlns:p="http://schemas.openxmlformats.org/presentationml/2006/main">
  <p:tag name="KSO_WM_BEAUTIFY_FLAG" val=""/>
</p:tagLst>
</file>

<file path=ppt/tags/tag292.xml><?xml version="1.0" encoding="utf-8"?>
<p:tagLst xmlns:p="http://schemas.openxmlformats.org/presentationml/2006/main">
  <p:tag name="KSO_WM_BEAUTIFY_FLAG" val=""/>
</p:tagLst>
</file>

<file path=ppt/tags/tag293.xml><?xml version="1.0" encoding="utf-8"?>
<p:tagLst xmlns:p="http://schemas.openxmlformats.org/presentationml/2006/main">
  <p:tag name="KSO_WM_BEAUTIFY_FLAG" val=""/>
</p:tagLst>
</file>

<file path=ppt/tags/tag294.xml><?xml version="1.0" encoding="utf-8"?>
<p:tagLst xmlns:p="http://schemas.openxmlformats.org/presentationml/2006/main">
  <p:tag name="KSO_WM_BEAUTIFY_FLAG" val=""/>
</p:tagLst>
</file>

<file path=ppt/tags/tag295.xml><?xml version="1.0" encoding="utf-8"?>
<p:tagLst xmlns:p="http://schemas.openxmlformats.org/presentationml/2006/main">
  <p:tag name="KSO_WM_BEAUTIFY_FLAG" val=""/>
</p:tagLst>
</file>

<file path=ppt/tags/tag296.xml><?xml version="1.0" encoding="utf-8"?>
<p:tagLst xmlns:p="http://schemas.openxmlformats.org/presentationml/2006/main">
  <p:tag name="KSO_WM_BEAUTIFY_FLAG" val=""/>
</p:tagLst>
</file>

<file path=ppt/tags/tag297.xml><?xml version="1.0" encoding="utf-8"?>
<p:tagLst xmlns:p="http://schemas.openxmlformats.org/presentationml/2006/main">
  <p:tag name="KSO_WM_BEAUTIFY_FLAG" val=""/>
</p:tagLst>
</file>

<file path=ppt/tags/tag298.xml><?xml version="1.0" encoding="utf-8"?>
<p:tagLst xmlns:p="http://schemas.openxmlformats.org/presentationml/2006/main">
  <p:tag name="KSO_WM_BEAUTIFY_FLAG" val=""/>
</p:tagLst>
</file>

<file path=ppt/tags/tag29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BEAUTIFY_FLAG" val=""/>
</p:tagLst>
</file>

<file path=ppt/tags/tag301.xml><?xml version="1.0" encoding="utf-8"?>
<p:tagLst xmlns:p="http://schemas.openxmlformats.org/presentationml/2006/main">
  <p:tag name="KSO_WM_BEAUTIFY_FLAG" val=""/>
</p:tagLst>
</file>

<file path=ppt/tags/tag302.xml><?xml version="1.0" encoding="utf-8"?>
<p:tagLst xmlns:p="http://schemas.openxmlformats.org/presentationml/2006/main">
  <p:tag name="KSO_WM_BEAUTIFY_FLAG" val=""/>
</p:tagLst>
</file>

<file path=ppt/tags/tag303.xml><?xml version="1.0" encoding="utf-8"?>
<p:tagLst xmlns:p="http://schemas.openxmlformats.org/presentationml/2006/main">
  <p:tag name="KSO_WM_BEAUTIFY_FLAG" val=""/>
</p:tagLst>
</file>

<file path=ppt/tags/tag304.xml><?xml version="1.0" encoding="utf-8"?>
<p:tagLst xmlns:p="http://schemas.openxmlformats.org/presentationml/2006/main">
  <p:tag name="KSO_WM_BEAUTIFY_FLAG" val=""/>
</p:tagLst>
</file>

<file path=ppt/tags/tag305.xml><?xml version="1.0" encoding="utf-8"?>
<p:tagLst xmlns:p="http://schemas.openxmlformats.org/presentationml/2006/main">
  <p:tag name="KSO_WM_BEAUTIFY_FLAG" val=""/>
</p:tagLst>
</file>

<file path=ppt/tags/tag306.xml><?xml version="1.0" encoding="utf-8"?>
<p:tagLst xmlns:p="http://schemas.openxmlformats.org/presentationml/2006/main">
  <p:tag name="KSO_WM_BEAUTIFY_FLAG" val=""/>
</p:tagLst>
</file>

<file path=ppt/tags/tag307.xml><?xml version="1.0" encoding="utf-8"?>
<p:tagLst xmlns:p="http://schemas.openxmlformats.org/presentationml/2006/main">
  <p:tag name="KSO_WM_BEAUTIFY_FLAG" val=""/>
</p:tagLst>
</file>

<file path=ppt/tags/tag308.xml><?xml version="1.0" encoding="utf-8"?>
<p:tagLst xmlns:p="http://schemas.openxmlformats.org/presentationml/2006/main">
  <p:tag name="KSO_WM_BEAUTIFY_FLAG" val=""/>
</p:tagLst>
</file>

<file path=ppt/tags/tag309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BEAUTIFY_FLAG" val=""/>
</p:tagLst>
</file>

<file path=ppt/tags/tag311.xml><?xml version="1.0" encoding="utf-8"?>
<p:tagLst xmlns:p="http://schemas.openxmlformats.org/presentationml/2006/main">
  <p:tag name="KSO_WM_BEAUTIFY_FLAG" val=""/>
</p:tagLst>
</file>

<file path=ppt/tags/tag312.xml><?xml version="1.0" encoding="utf-8"?>
<p:tagLst xmlns:p="http://schemas.openxmlformats.org/presentationml/2006/main">
  <p:tag name="KSO_WM_BEAUTIFY_FLAG" val=""/>
</p:tagLst>
</file>

<file path=ppt/tags/tag313.xml><?xml version="1.0" encoding="utf-8"?>
<p:tagLst xmlns:p="http://schemas.openxmlformats.org/presentationml/2006/main">
  <p:tag name="KSO_WM_BEAUTIFY_FLAG" val=""/>
</p:tagLst>
</file>

<file path=ppt/tags/tag314.xml><?xml version="1.0" encoding="utf-8"?>
<p:tagLst xmlns:p="http://schemas.openxmlformats.org/presentationml/2006/main">
  <p:tag name="KSO_WM_BEAUTIFY_FLAG" val=""/>
</p:tagLst>
</file>

<file path=ppt/tags/tag315.xml><?xml version="1.0" encoding="utf-8"?>
<p:tagLst xmlns:p="http://schemas.openxmlformats.org/presentationml/2006/main">
  <p:tag name="KSO_WM_BEAUTIFY_FLAG" val=""/>
</p:tagLst>
</file>

<file path=ppt/tags/tag316.xml><?xml version="1.0" encoding="utf-8"?>
<p:tagLst xmlns:p="http://schemas.openxmlformats.org/presentationml/2006/main">
  <p:tag name="KSO_WM_BEAUTIFY_FLAG" val=""/>
</p:tagLst>
</file>

<file path=ppt/tags/tag317.xml><?xml version="1.0" encoding="utf-8"?>
<p:tagLst xmlns:p="http://schemas.openxmlformats.org/presentationml/2006/main">
  <p:tag name="KSO_WM_BEAUTIFY_FLAG" val=""/>
</p:tagLst>
</file>

<file path=ppt/tags/tag318.xml><?xml version="1.0" encoding="utf-8"?>
<p:tagLst xmlns:p="http://schemas.openxmlformats.org/presentationml/2006/main">
  <p:tag name="KSO_WM_BEAUTIFY_FLAG" val=""/>
</p:tagLst>
</file>

<file path=ppt/tags/tag319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BEAUTIFY_FLAG" val=""/>
</p:tagLst>
</file>

<file path=ppt/tags/tag321.xml><?xml version="1.0" encoding="utf-8"?>
<p:tagLst xmlns:p="http://schemas.openxmlformats.org/presentationml/2006/main">
  <p:tag name="KSO_WM_BEAUTIFY_FLAG" val=""/>
</p:tagLst>
</file>

<file path=ppt/tags/tag322.xml><?xml version="1.0" encoding="utf-8"?>
<p:tagLst xmlns:p="http://schemas.openxmlformats.org/presentationml/2006/main">
  <p:tag name="KSO_WM_BEAUTIFY_FLAG" val=""/>
</p:tagLst>
</file>

<file path=ppt/tags/tag323.xml><?xml version="1.0" encoding="utf-8"?>
<p:tagLst xmlns:p="http://schemas.openxmlformats.org/presentationml/2006/main">
  <p:tag name="KSO_WM_BEAUTIFY_FLAG" val=""/>
</p:tagLst>
</file>

<file path=ppt/tags/tag324.xml><?xml version="1.0" encoding="utf-8"?>
<p:tagLst xmlns:p="http://schemas.openxmlformats.org/presentationml/2006/main">
  <p:tag name="KSO_WM_BEAUTIFY_FLAG" val=""/>
</p:tagLst>
</file>

<file path=ppt/tags/tag325.xml><?xml version="1.0" encoding="utf-8"?>
<p:tagLst xmlns:p="http://schemas.openxmlformats.org/presentationml/2006/main">
  <p:tag name="KSO_WM_BEAUTIFY_FLAG" val=""/>
</p:tagLst>
</file>

<file path=ppt/tags/tag326.xml><?xml version="1.0" encoding="utf-8"?>
<p:tagLst xmlns:p="http://schemas.openxmlformats.org/presentationml/2006/main">
  <p:tag name="KSO_WM_BEAUTIFY_FLAG" val=""/>
</p:tagLst>
</file>

<file path=ppt/tags/tag327.xml><?xml version="1.0" encoding="utf-8"?>
<p:tagLst xmlns:p="http://schemas.openxmlformats.org/presentationml/2006/main">
  <p:tag name="KSO_WM_BEAUTIFY_FLAG" val=""/>
</p:tagLst>
</file>

<file path=ppt/tags/tag328.xml><?xml version="1.0" encoding="utf-8"?>
<p:tagLst xmlns:p="http://schemas.openxmlformats.org/presentationml/2006/main">
  <p:tag name="KSO_WM_BEAUTIFY_FLAG" val=""/>
</p:tagLst>
</file>

<file path=ppt/tags/tag329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BEAUTIFY_FLAG" val=""/>
</p:tagLst>
</file>

<file path=ppt/tags/tag331.xml><?xml version="1.0" encoding="utf-8"?>
<p:tagLst xmlns:p="http://schemas.openxmlformats.org/presentationml/2006/main">
  <p:tag name="KSO_WM_BEAUTIFY_FLAG" val=""/>
</p:tagLst>
</file>

<file path=ppt/tags/tag332.xml><?xml version="1.0" encoding="utf-8"?>
<p:tagLst xmlns:p="http://schemas.openxmlformats.org/presentationml/2006/main">
  <p:tag name="KSO_WM_BEAUTIFY_FLAG" val=""/>
</p:tagLst>
</file>

<file path=ppt/tags/tag333.xml><?xml version="1.0" encoding="utf-8"?>
<p:tagLst xmlns:p="http://schemas.openxmlformats.org/presentationml/2006/main">
  <p:tag name="KSO_WM_BEAUTIFY_FLAG" val=""/>
</p:tagLst>
</file>

<file path=ppt/tags/tag334.xml><?xml version="1.0" encoding="utf-8"?>
<p:tagLst xmlns:p="http://schemas.openxmlformats.org/presentationml/2006/main">
  <p:tag name="KSO_WM_BEAUTIFY_FLAG" val=""/>
</p:tagLst>
</file>

<file path=ppt/tags/tag335.xml><?xml version="1.0" encoding="utf-8"?>
<p:tagLst xmlns:p="http://schemas.openxmlformats.org/presentationml/2006/main">
  <p:tag name="KSO_WM_BEAUTIFY_FLAG" val=""/>
</p:tagLst>
</file>

<file path=ppt/tags/tag336.xml><?xml version="1.0" encoding="utf-8"?>
<p:tagLst xmlns:p="http://schemas.openxmlformats.org/presentationml/2006/main">
  <p:tag name="KSO_WM_BEAUTIFY_FLAG" val=""/>
</p:tagLst>
</file>

<file path=ppt/tags/tag337.xml><?xml version="1.0" encoding="utf-8"?>
<p:tagLst xmlns:p="http://schemas.openxmlformats.org/presentationml/2006/main">
  <p:tag name="KSO_WM_BEAUTIFY_FLAG" val=""/>
</p:tagLst>
</file>

<file path=ppt/tags/tag338.xml><?xml version="1.0" encoding="utf-8"?>
<p:tagLst xmlns:p="http://schemas.openxmlformats.org/presentationml/2006/main">
  <p:tag name="KSO_WM_BEAUTIFY_FLAG" val=""/>
</p:tagLst>
</file>

<file path=ppt/tags/tag339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BEAUTIFY_FLAG" val=""/>
</p:tagLst>
</file>

<file path=ppt/tags/tag341.xml><?xml version="1.0" encoding="utf-8"?>
<p:tagLst xmlns:p="http://schemas.openxmlformats.org/presentationml/2006/main">
  <p:tag name="KSO_WPP_MARK_KEY" val="c73c11d1-6ba4-4394-b721-a8c6b0919b26"/>
  <p:tag name="COMMONDATA" val="eyJoZGlkIjoiZmNkNTYyY2QwODA1ZmNiYjdiYzM0ZGJkOTM5MGQ1MzIifQ==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7332</Words>
  <Application>WPS 演示</Application>
  <PresentationFormat>自定义</PresentationFormat>
  <Paragraphs>779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ELS-AN00</dc:creator>
  <cp:lastModifiedBy>苹果 富康</cp:lastModifiedBy>
  <cp:revision>61</cp:revision>
  <dcterms:created xsi:type="dcterms:W3CDTF">2023-02-06T01:51:00Z</dcterms:created>
  <dcterms:modified xsi:type="dcterms:W3CDTF">2023-03-18T07:49:33Z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1B146ECA853746CFB0595E80AD939BF0</vt:lpwstr>
  </property>
</Properties>
</file>