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432" r:id="rId3"/>
  </p:sldIdLst>
  <p:sldSz cx="12192000" cy="6858000"/>
  <p:notesSz cx="6858000" cy="9144000"/>
  <p:custDataLst>
    <p:tags r:id="rId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4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ndows" initials="W" lastIdx="1" clrIdx="0"/>
  <p:cmAuthor id="2" name="作者" initials="A" lastIdx="0" clrIdx="1"/>
  <p:cmAuthor id="3" name="Administrator" initials="A" lastIdx="4" clrIdx="2"/>
  <p:cmAuthor id="5" name="1" initials="1" lastIdx="1" clrIdx="4"/>
  <p:cmAuthor id="0" name="Isdin" initials="I" lastIdx="1" clrIdx="0"/>
  <p:cmAuthor id="4" name="张峰" initials="张峰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</p:showPr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74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65.xml"/><Relationship Id="rId8" Type="http://schemas.openxmlformats.org/officeDocument/2006/relationships/commentAuthors" Target="commentAuthors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4.xml"/><Relationship Id="rId2" Type="http://schemas.openxmlformats.org/officeDocument/2006/relationships/image" Target="../media/image1.jpeg"/><Relationship Id="rId1" Type="http://schemas.openxmlformats.org/officeDocument/2006/relationships/tags" Target="../tags/tag6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-6350" y="0"/>
          <a:ext cx="12198350" cy="7392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5245"/>
                <a:gridCol w="8333105"/>
              </a:tblGrid>
              <a:tr h="73406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zh-CN" altLang="en-US" sz="2000" dirty="0" smtClean="0">
                        <a:solidFill>
                          <a:srgbClr val="FFFFFF"/>
                        </a:solidFill>
                        <a:latin typeface="黑体" panose="02010609060101010101" charset="-122"/>
                        <a:ea typeface="黑体" panose="02010609060101010101" charset="-122"/>
                        <a:cs typeface="黑体" panose="02010609060101010101" charset="-122"/>
                      </a:endParaRPr>
                    </a:p>
                  </a:txBody>
                  <a:tcPr anchor="ctr">
                    <a:lnL>
                      <a:noFill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zh-CN" sz="2800" dirty="0" smtClean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黑体" panose="02010609060101010101" charset="-122"/>
                          <a:sym typeface="+mn-ea"/>
                        </a:rPr>
                        <a:t>雄二400g/罐农家土鸡汤滋补养生汤 </a:t>
                      </a:r>
                      <a:endParaRPr lang="zh-CN" sz="2800" dirty="0" smtClean="0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黑体" panose="02010609060101010101" charset="-122"/>
                        <a:sym typeface="+mn-ea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50000"/>
                      </a:schemeClr>
                    </a:solidFill>
                  </a:tcPr>
                </a:tc>
              </a:tr>
              <a:tr h="1190625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buNone/>
                      </a:pPr>
                      <a:endParaRPr lang="zh-CN" altLang="en-US" sz="2000" dirty="0">
                        <a:solidFill>
                          <a:srgbClr val="404040"/>
                        </a:solidFill>
                        <a:latin typeface="黑体" panose="02010609060101010101" charset="-122"/>
                        <a:ea typeface="黑体" panose="02010609060101010101" charset="-122"/>
                      </a:endParaRPr>
                    </a:p>
                  </a:txBody>
                  <a:tcPr anchor="ctr">
                    <a:lnL>
                      <a:noFill/>
                    </a:lnL>
                    <a:lnR w="6350">
                      <a:solidFill>
                        <a:srgbClr val="D9D9D9"/>
                      </a:solidFill>
                      <a:prstDash val="dash"/>
                    </a:lnR>
                    <a:lnT>
                      <a:noFill/>
                    </a:lnT>
                    <a:lnB w="6350">
                      <a:solidFill>
                        <a:srgbClr val="D9D9D9"/>
                      </a:solidFill>
                      <a:prstDash val="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indent="0" algn="l">
                        <a:lnSpc>
                          <a:spcPct val="105000"/>
                        </a:lnSpc>
                        <a:buNone/>
                      </a:pPr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indent="0" algn="l">
                        <a:lnSpc>
                          <a:spcPct val="105000"/>
                        </a:lnSpc>
                        <a:buNone/>
                      </a:pPr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indent="0" algn="l">
                        <a:lnSpc>
                          <a:spcPct val="105000"/>
                        </a:lnSpc>
                        <a:buNone/>
                      </a:pPr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indent="0" algn="l">
                        <a:lnSpc>
                          <a:spcPct val="105000"/>
                        </a:lnSpc>
                        <a:buNone/>
                      </a:pPr>
                      <a:endParaRPr lang="en-US" altLang="zh-CN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indent="0" algn="l">
                        <a:lnSpc>
                          <a:spcPct val="105000"/>
                        </a:lnSpc>
                        <a:buNone/>
                      </a:pPr>
                      <a:endParaRPr lang="en-US" altLang="zh-CN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indent="0" algn="l">
                        <a:lnSpc>
                          <a:spcPct val="105000"/>
                        </a:lnSpc>
                        <a:buNone/>
                      </a:pPr>
                      <a:endParaRPr lang="zh-CN" altLang="en-US" sz="20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indent="0" algn="l">
                        <a:lnSpc>
                          <a:spcPct val="105000"/>
                        </a:lnSpc>
                        <a:buNone/>
                      </a:pPr>
                      <a:endParaRPr sz="2000" dirty="0" smtClean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</a:txBody>
                  <a:tcPr>
                    <a:lnL w="6350">
                      <a:solidFill>
                        <a:srgbClr val="D9D9D9"/>
                      </a:solidFill>
                      <a:prstDash val="dash"/>
                    </a:lnL>
                    <a:lnR>
                      <a:noFill/>
                    </a:lnR>
                    <a:lnT>
                      <a:noFill/>
                    </a:lnT>
                    <a:lnB w="19050">
                      <a:solidFill>
                        <a:srgbClr val="E34D4D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69870">
                <a:tc>
                  <a:txBody>
                    <a:bodyPr/>
                    <a:lstStyle/>
                    <a:p>
                      <a:pPr algn="ctr">
                        <a:lnSpc>
                          <a:spcPct val="85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日常价</a:t>
                      </a:r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：</a:t>
                      </a:r>
                      <a:r>
                        <a:rPr lang="en-US" altLang="zh-CN" sz="2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5</a:t>
                      </a:r>
                      <a:r>
                        <a:rPr lang="en-US" altLang="zh-CN" sz="2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9.9</a:t>
                      </a:r>
                      <a:r>
                        <a:rPr lang="zh-CN" altLang="en-US" sz="2800" b="1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元</a:t>
                      </a:r>
                      <a:endParaRPr lang="zh-CN" altLang="en-US" sz="2800" b="1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algn="ctr">
                        <a:lnSpc>
                          <a:spcPct val="85000"/>
                        </a:lnSpc>
                        <a:buNone/>
                      </a:pPr>
                      <a:r>
                        <a:rPr lang="zh-CN" altLang="en-US" sz="2800" b="1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直播价</a:t>
                      </a:r>
                      <a:r>
                        <a:rPr lang="zh-CN" altLang="en-US" sz="2800" b="1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：</a:t>
                      </a:r>
                      <a:r>
                        <a:rPr lang="en-US" altLang="zh-CN" sz="2800" b="1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2</a:t>
                      </a:r>
                      <a:r>
                        <a:rPr lang="en-US" altLang="zh-CN" sz="2800" b="1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9</a:t>
                      </a:r>
                      <a:r>
                        <a:rPr lang="en-US" altLang="zh-CN" sz="2800" b="1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.9</a:t>
                      </a:r>
                      <a:r>
                        <a:rPr lang="zh-CN" altLang="en-US" sz="2800" b="1" dirty="0" smtClean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元</a:t>
                      </a:r>
                      <a:endParaRPr lang="zh-CN" altLang="en-US" sz="2800" b="1" dirty="0" smtClean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algn="ctr">
                        <a:lnSpc>
                          <a:spcPct val="85000"/>
                        </a:lnSpc>
                        <a:buNone/>
                      </a:pPr>
                      <a:endParaRPr lang="zh-CN" altLang="en-US" sz="2000" b="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algn="ctr">
                        <a:lnSpc>
                          <a:spcPct val="85000"/>
                        </a:lnSpc>
                        <a:buNone/>
                      </a:pPr>
                      <a:r>
                        <a:rPr lang="zh-CN" altLang="en-US" sz="2000" b="0" u="sng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规格：</a:t>
                      </a:r>
                      <a:r>
                        <a:rPr lang="en-US" altLang="zh-CN" sz="2000" b="0" u="sng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400g/</a:t>
                      </a:r>
                      <a:r>
                        <a:rPr lang="zh-CN" altLang="en-US" sz="2000" b="0" u="sng" dirty="0" smtClean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罐</a:t>
                      </a:r>
                      <a:endParaRPr lang="zh-CN" altLang="en-US" sz="2000" b="0" u="sng" dirty="0" smtClean="0">
                        <a:solidFill>
                          <a:srgbClr val="FF00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>
                      <a:noFill/>
                    </a:lnL>
                    <a:lnR w="6350">
                      <a:solidFill>
                        <a:srgbClr val="D9D9D9"/>
                      </a:solidFill>
                      <a:prstDash val="dash"/>
                    </a:lnR>
                    <a:lnT w="6350">
                      <a:solidFill>
                        <a:srgbClr val="D9D9D9"/>
                      </a:solidFill>
                      <a:prstDash val="dash"/>
                    </a:lnT>
                    <a:lnB w="6350">
                      <a:solidFill>
                        <a:srgbClr val="D9D9D9"/>
                      </a:solidFill>
                      <a:prstDash val="dash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anchor="ctr">
                    <a:lnL w="6350">
                      <a:solidFill>
                        <a:srgbClr val="D9D9D9"/>
                      </a:solidFill>
                      <a:prstDash val="dash"/>
                    </a:lnL>
                    <a:lnR>
                      <a:noFill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9525">
                      <a:solidFill>
                        <a:srgbClr val="646464"/>
                      </a:solidFill>
                      <a:prstDash val="sysDash"/>
                    </a:lnB>
                    <a:solidFill>
                      <a:srgbClr val="FFFFFF"/>
                    </a:solidFill>
                  </a:tcPr>
                </a:tc>
              </a:tr>
              <a:tr h="2120265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buNone/>
                      </a:pPr>
                      <a:r>
                        <a:rPr lang="zh-CN" altLang="en-US" sz="2000" b="1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发货时间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：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48H</a:t>
                      </a:r>
                      <a:endParaRPr lang="en-US" sz="20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algn="l">
                        <a:lnSpc>
                          <a:spcPct val="95000"/>
                        </a:lnSpc>
                        <a:buNone/>
                      </a:pPr>
                      <a:r>
                        <a:rPr lang="zh-CN" altLang="en-US" sz="2000" b="1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发货店铺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：</a:t>
                      </a: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雄二食品旗舰店</a:t>
                      </a:r>
                      <a:endParaRPr lang="zh-CN" altLang="en-US" sz="2000" b="1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  <a:p>
                      <a:pPr algn="l">
                        <a:lnSpc>
                          <a:spcPct val="95000"/>
                        </a:lnSpc>
                        <a:buNone/>
                      </a:pPr>
                      <a:r>
                        <a:rPr lang="zh-CN" altLang="en-US" sz="2000" b="1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发货快递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：</a:t>
                      </a:r>
                      <a:r>
                        <a:rPr lang="zh-CN" altLang="en-US" sz="20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韵达</a:t>
                      </a:r>
                      <a:endParaRPr lang="zh-CN" altLang="en-US" sz="2000" dirty="0">
                        <a:solidFill>
                          <a:schemeClr val="tx1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  <a:sym typeface="+mn-ea"/>
                      </a:endParaRPr>
                    </a:p>
                    <a:p>
                      <a:pPr algn="l">
                        <a:lnSpc>
                          <a:spcPct val="95000"/>
                        </a:lnSpc>
                        <a:buNone/>
                      </a:pPr>
                      <a:r>
                        <a:rPr lang="zh-CN" altLang="en-US" sz="2000" b="1" dirty="0">
                          <a:solidFill>
                            <a:srgbClr val="FF00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不发货地区</a:t>
                      </a:r>
                      <a:r>
                        <a:rPr lang="zh-CN" altLang="en-US" sz="2000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：</a:t>
                      </a:r>
                      <a:r>
                        <a:rPr lang="en-US" altLang="zh-CN" sz="2000" b="1" dirty="0">
                          <a:solidFill>
                            <a:schemeClr val="tx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  <a:sym typeface="+mn-ea"/>
                        </a:rPr>
                        <a:t>新疆、西藏、港澳台地区，以及疫情地区</a:t>
                      </a:r>
                      <a:endParaRPr lang="en-US" altLang="zh-CN" sz="2000" b="1" dirty="0">
                        <a:solidFill>
                          <a:schemeClr val="tx1"/>
                        </a:solidFill>
                        <a:latin typeface="黑体" panose="02010609060101010101" charset="-122"/>
                        <a:ea typeface="黑体" panose="02010609060101010101" charset="-122"/>
                        <a:cs typeface="微软雅黑" panose="020B0503020204020204" pitchFamily="34" charset="-122"/>
                        <a:sym typeface="+mn-ea"/>
                      </a:endParaRPr>
                    </a:p>
                  </a:txBody>
                  <a:tcPr anchor="ctr">
                    <a:lnL>
                      <a:noFill/>
                    </a:lnL>
                    <a:lnR w="6350">
                      <a:solidFill>
                        <a:srgbClr val="D9D9D9"/>
                      </a:solidFill>
                      <a:prstDash val="dash"/>
                    </a:lnR>
                    <a:lnT w="6350">
                      <a:solidFill>
                        <a:srgbClr val="D9D9D9"/>
                      </a:solidFill>
                      <a:prstDash val="dash"/>
                    </a:lnT>
                    <a:lnB w="19050">
                      <a:solidFill>
                        <a:srgbClr val="E34D4D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cPr anchor="ctr">
                    <a:lnL w="6350">
                      <a:solidFill>
                        <a:srgbClr val="D9D9D9"/>
                      </a:solidFill>
                      <a:prstDash val="dash"/>
                    </a:lnL>
                    <a:lnR>
                      <a:noFill/>
                    </a:lnR>
                    <a:lnT w="9525">
                      <a:solidFill>
                        <a:srgbClr val="646464"/>
                      </a:solidFill>
                      <a:prstDash val="sysDash"/>
                    </a:lnT>
                    <a:lnB w="19050">
                      <a:solidFill>
                        <a:srgbClr val="E34D4D"/>
                      </a:solidFill>
                      <a:prstDash val="soli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5" name="矩形 4"/>
          <p:cNvSpPr/>
          <p:nvPr/>
        </p:nvSpPr>
        <p:spPr>
          <a:xfrm>
            <a:off x="3849370" y="739140"/>
            <a:ext cx="8333105" cy="615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3919855" y="843280"/>
            <a:ext cx="8196580" cy="688975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noAutofit/>
          </a:bodyPr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到手规格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+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数量：</a:t>
            </a:r>
            <a:r>
              <a:rPr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400g/罐 </a:t>
            </a:r>
            <a:r>
              <a:rPr 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到手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罐</a:t>
            </a:r>
            <a:endParaRPr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到手价格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:  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29.9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元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      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库存：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50000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件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921760" y="1631950"/>
            <a:ext cx="8194675" cy="3641090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noAutofit/>
          </a:bodyPr>
          <a:p>
            <a:pPr indent="0" algn="l">
              <a:lnSpc>
                <a:spcPct val="105000"/>
              </a:lnSpc>
              <a:buNone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卖点：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algn="l">
              <a:lnSpc>
                <a:spcPct val="105000"/>
              </a:lnSpc>
              <a:buNone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原材料都是原生态散养，纯谷物喂养，不添加任何的激素，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老人小孩孕妇都可以放心食用，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不含任何添加剂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algn="l">
              <a:lnSpc>
                <a:spcPct val="105000"/>
              </a:lnSpc>
              <a:buNone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、公司还拥有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2000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亩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正规化蔬菜基地和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40000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平方米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的食品加工园区并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建立了配送一体的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“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中央厨房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”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现代管理体系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为餐厅和家庭的食品安全建立强有力的保障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algn="l">
              <a:lnSpc>
                <a:spcPct val="105000"/>
              </a:lnSpc>
              <a:buNone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3.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自建的养殖场基地坚持环保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“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散养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”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，真正让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“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低价位、纯绿色、无污染、绿色健康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”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的产品走向市场。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algn="l">
              <a:lnSpc>
                <a:spcPct val="105000"/>
              </a:lnSpc>
              <a:buNone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4.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为了做出优质放心的产品，公司斥资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1000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多万修建厂房引进德国，日本的先进加工生产设备，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2014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年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3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月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荣获武汉市农业产业化经营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“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重点龙头企业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”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称号。</a:t>
            </a:r>
            <a:endParaRPr lang="zh-CN" altLang="en-US" sz="20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909695" y="5470525"/>
            <a:ext cx="8206740" cy="1297305"/>
          </a:xfrm>
          <a:prstGeom prst="rect">
            <a:avLst/>
          </a:prstGeom>
          <a:noFill/>
          <a:ln w="12700" cmpd="sng">
            <a:solidFill>
              <a:schemeClr val="tx1"/>
            </a:solidFill>
            <a:prstDash val="solid"/>
          </a:ln>
        </p:spPr>
        <p:txBody>
          <a:bodyPr wrap="square" rtlCol="0">
            <a:noAutofit/>
          </a:bodyPr>
          <a:p>
            <a:pPr indent="0" algn="l">
              <a:lnSpc>
                <a:spcPct val="105000"/>
              </a:lnSpc>
              <a:buNone/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对比竞品优势：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algn="l">
              <a:lnSpc>
                <a:spcPct val="105000"/>
              </a:lnSpc>
              <a:buNone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1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价格低，分量足，纯谷物喂养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吃的放心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indent="0" algn="l">
              <a:lnSpc>
                <a:spcPct val="105000"/>
              </a:lnSpc>
              <a:buNone/>
            </a:pP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</a:t>
            </a:r>
            <a:r>
              <a:rPr lang="zh-CN" altLang="en-US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、选用的蔬菜种植都做到了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真正的</a:t>
            </a:r>
            <a:r>
              <a:rPr lang="en-US" altLang="zh-CN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“</a:t>
            </a:r>
            <a:r>
              <a:rPr lang="zh-CN" altLang="en-US" sz="20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无污染无农药</a:t>
            </a:r>
            <a:r>
              <a:rPr lang="en-US" altLang="zh-CN" sz="20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”</a:t>
            </a:r>
            <a:endParaRPr lang="zh-CN" altLang="en-US" sz="20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endParaRPr lang="zh-CN" altLang="en-US" sz="2000"/>
          </a:p>
        </p:txBody>
      </p:sp>
      <p:pic>
        <p:nvPicPr>
          <p:cNvPr id="3" name="图片 2" descr="downloadIm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900" y="0"/>
            <a:ext cx="1877695" cy="187769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TABLE_BEAUTIFY" val="smartTable{b38b570f-bf28-4d22-af88-72148f64d7e4}"/>
  <p:tag name="TABLE_RECT" val="27.15*20.5*790.8*326.5"/>
  <p:tag name="TABLE_EMPHASIZE_COLOR" val="6579300"/>
  <p:tag name="TABLE_ONEKEY_SKIN_IDX" val="0"/>
  <p:tag name="TABLE_SKINIDX" val="1"/>
  <p:tag name="TABLE_COLORIDX" val="c"/>
  <p:tag name="TABLE_ENDDRAG_ORIGIN_RECT" val="701*542"/>
  <p:tag name="TABLE_ENDDRAG_RECT" val="0*0*701*542"/>
</p:tagLst>
</file>

<file path=ppt/tags/tag64.xml><?xml version="1.0" encoding="utf-8"?>
<p:tagLst xmlns:p="http://schemas.openxmlformats.org/presentationml/2006/main">
  <p:tag name="KSO_WM_TEMPLATE_CATEGORY" val="custom"/>
  <p:tag name="KSO_WM_TEMPLATE_INDEX" val="20200962"/>
  <p:tag name="KSO_WM_SPECIAL_SOURCE" val="bdnull"/>
</p:tagLst>
</file>

<file path=ppt/tags/tag65.xml><?xml version="1.0" encoding="utf-8"?>
<p:tagLst xmlns:p="http://schemas.openxmlformats.org/presentationml/2006/main">
  <p:tag name="COMMONDATA" val="eyJoZGlkIjoiOWVlNWRhMDQyNDgzM2UwYTc4YzFmMTAzNmUyOGJjY2QifQ=="/>
  <p:tag name="KSO_WPP_MARK_KEY" val="a5081e23-7557-44b9-a561-a05a847c0808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447</Words>
  <Application>WPS 演示</Application>
  <PresentationFormat>宽屏</PresentationFormat>
  <Paragraphs>47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Wingdings</vt:lpstr>
      <vt:lpstr>黑体</vt:lpstr>
      <vt:lpstr>Arial Unicode MS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当回忆代替憧憬</cp:lastModifiedBy>
  <cp:revision>13</cp:revision>
  <dcterms:created xsi:type="dcterms:W3CDTF">2022-11-09T04:18:00Z</dcterms:created>
  <dcterms:modified xsi:type="dcterms:W3CDTF">2023-03-12T16:42:01Z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A9D92AA83DCC46ADB8A579AEDCBF33F2</vt:lpwstr>
  </property>
</Properties>
</file>