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59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4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784520" y="6151320"/>
            <a:ext cx="309600" cy="70632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9494640" y="217080"/>
            <a:ext cx="2480040" cy="445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43" name="Table 3"/>
          <p:cNvGraphicFramePr/>
          <p:nvPr/>
        </p:nvGraphicFramePr>
        <p:xfrm>
          <a:off x="1694160" y="840600"/>
          <a:ext cx="2154960" cy="408600"/>
        </p:xfrm>
        <a:graphic>
          <a:graphicData uri="http://schemas.openxmlformats.org/drawingml/2006/table">
            <a:tbl>
              <a:tblPr/>
              <a:tblGrid>
                <a:gridCol w="2154960"/>
              </a:tblGrid>
              <a:tr h="4086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 4"/>
          <p:cNvGraphicFramePr/>
          <p:nvPr/>
        </p:nvGraphicFramePr>
        <p:xfrm>
          <a:off x="9914760" y="237600"/>
          <a:ext cx="1504080" cy="365760"/>
        </p:xfrm>
        <a:graphic>
          <a:graphicData uri="http://schemas.openxmlformats.org/drawingml/2006/table">
            <a:tbl>
              <a:tblPr/>
              <a:tblGrid>
                <a:gridCol w="150408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5" name="Table 5"/>
          <p:cNvGraphicFramePr/>
          <p:nvPr/>
        </p:nvGraphicFramePr>
        <p:xfrm>
          <a:off x="9662760" y="862200"/>
          <a:ext cx="1817280" cy="365760"/>
        </p:xfrm>
        <a:graphic>
          <a:graphicData uri="http://schemas.openxmlformats.org/drawingml/2006/table">
            <a:tbl>
              <a:tblPr/>
              <a:tblGrid>
                <a:gridCol w="181728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" name="CustomShape 6"/>
          <p:cNvSpPr/>
          <p:nvPr/>
        </p:nvSpPr>
        <p:spPr>
          <a:xfrm>
            <a:off x="9495000" y="86040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100000</a:t>
            </a:r>
            <a:r>
              <a:rPr lang="zh-CN" altLang="en-US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瓶</a:t>
            </a:r>
            <a:r>
              <a:rPr lang="en-US" altLang="zh-CN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/</a:t>
            </a:r>
            <a:r>
              <a:rPr lang="zh-CN" altLang="en-US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天</a:t>
            </a:r>
            <a:endParaRPr lang="zh-CN" altLang="en-US" sz="1400" b="0" strike="noStrike" spc="-1">
              <a:solidFill>
                <a:srgbClr val="000000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20628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产品名称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1523160" y="221400"/>
            <a:ext cx="248076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400" b="0" strike="noStrike" spc="-1">
                <a:latin typeface="Arial" panose="020B0604020202020204"/>
                <a:ea typeface="宋体" panose="02010600030101010101" pitchFamily="2" charset="-122"/>
              </a:rPr>
              <a:t>氨糖</a:t>
            </a:r>
            <a:r>
              <a:rPr lang="en-US" altLang="zh-CN" sz="1400" b="0" strike="noStrike" spc="-1">
                <a:latin typeface="Arial" panose="020B0604020202020204"/>
                <a:ea typeface="宋体" panose="02010600030101010101" pitchFamily="2" charset="-122"/>
              </a:rPr>
              <a:t>+</a:t>
            </a:r>
            <a:r>
              <a:rPr lang="zh-CN" altLang="en-US" sz="1400" b="0" strike="noStrike" spc="-1">
                <a:latin typeface="Arial" panose="020B0604020202020204"/>
                <a:ea typeface="宋体" panose="02010600030101010101" pitchFamily="2" charset="-122"/>
              </a:rPr>
              <a:t>钙珠峰牌钙维生素</a:t>
            </a:r>
            <a:r>
              <a:rPr lang="en-US" altLang="zh-CN" sz="1400" b="0" strike="noStrike" spc="-1">
                <a:latin typeface="Arial" panose="020B0604020202020204"/>
                <a:ea typeface="宋体" panose="02010600030101010101" pitchFamily="2" charset="-122"/>
              </a:rPr>
              <a:t>D</a:t>
            </a:r>
            <a:r>
              <a:rPr lang="zh-CN" altLang="en-US" sz="1400" b="0" strike="noStrike" spc="-1">
                <a:latin typeface="Arial" panose="020B0604020202020204"/>
                <a:ea typeface="宋体" panose="02010600030101010101" pitchFamily="2" charset="-122"/>
              </a:rPr>
              <a:t>片</a:t>
            </a:r>
            <a:endParaRPr lang="zh-CN" altLang="en-US" sz="1400" b="0" strike="noStrike" spc="-1"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422100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市场价格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5548525" y="222915"/>
            <a:ext cx="2479320" cy="444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299</a:t>
            </a:r>
            <a:r>
              <a:rPr lang="zh-CN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元</a:t>
            </a:r>
            <a:r>
              <a:rPr lang="en-US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瓶</a:t>
            </a:r>
            <a:endParaRPr lang="zh-CN" altLang="en-US" sz="2000" b="1" strike="noStrike" spc="-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816912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直播价格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9528020" y="218280"/>
            <a:ext cx="2479320" cy="444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99.9/10</a:t>
            </a:r>
            <a:r>
              <a:rPr lang="zh-CN" altLang="en-US" sz="28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瓶</a:t>
            </a:r>
            <a:endParaRPr lang="zh-CN" altLang="en-US" sz="2800" b="1" strike="noStrike" spc="-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20628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发货时效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1511075" y="85064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/>
          <a:p>
            <a:r>
              <a:rPr lang="en-US" altLang="zh-CN" sz="2000" b="1">
                <a:solidFill>
                  <a:schemeClr val="tx1"/>
                </a:solidFill>
                <a:ea typeface="宋体" panose="02010600030101010101" pitchFamily="2" charset="-122"/>
              </a:rPr>
              <a:t>       </a:t>
            </a:r>
            <a:r>
              <a:rPr lang="en-US" altLang="zh-CN" sz="2000">
                <a:solidFill>
                  <a:schemeClr val="tx1"/>
                </a:solidFill>
                <a:ea typeface="宋体" panose="02010600030101010101" pitchFamily="2" charset="-122"/>
              </a:rPr>
              <a:t> 72</a:t>
            </a:r>
            <a:r>
              <a:rPr lang="zh-CN" altLang="en-US" sz="2000">
                <a:solidFill>
                  <a:schemeClr val="tx1"/>
                </a:solidFill>
                <a:ea typeface="宋体" panose="02010600030101010101" pitchFamily="2" charset="-122"/>
              </a:rPr>
              <a:t>小时</a:t>
            </a:r>
            <a:endParaRPr lang="zh-CN" altLang="en-US" sz="20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55" name="CustomShape 15"/>
          <p:cNvSpPr/>
          <p:nvPr/>
        </p:nvSpPr>
        <p:spPr>
          <a:xfrm>
            <a:off x="422100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库存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6" name="CustomShape 16"/>
          <p:cNvSpPr/>
          <p:nvPr/>
        </p:nvSpPr>
        <p:spPr>
          <a:xfrm>
            <a:off x="5532480" y="860400"/>
            <a:ext cx="248076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>
                <a:latin typeface="Arial" panose="020B0604020202020204"/>
                <a:ea typeface="宋体" panose="02010600030101010101" pitchFamily="2" charset="-122"/>
              </a:rPr>
              <a:t>200000</a:t>
            </a:r>
            <a:r>
              <a:rPr lang="zh-CN" altLang="en-US" sz="1800" b="0" strike="noStrike" spc="-1">
                <a:latin typeface="Arial" panose="020B0604020202020204"/>
                <a:ea typeface="宋体" panose="02010600030101010101" pitchFamily="2" charset="-122"/>
              </a:rPr>
              <a:t>瓶</a:t>
            </a:r>
            <a:endParaRPr lang="zh-CN" altLang="en-US" sz="1800" b="0" strike="noStrike" spc="-1"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57" name="CustomShape 17"/>
          <p:cNvSpPr/>
          <p:nvPr/>
        </p:nvSpPr>
        <p:spPr>
          <a:xfrm>
            <a:off x="816912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产能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8" name="CustomShape 18"/>
          <p:cNvSpPr/>
          <p:nvPr/>
        </p:nvSpPr>
        <p:spPr>
          <a:xfrm>
            <a:off x="206375" y="1945005"/>
            <a:ext cx="7714615" cy="4736465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square" lIns="90000" tIns="45000" rIns="90000" bIns="45000">
            <a:spAutoFit/>
          </a:bodyPr>
          <a:p>
            <a:pPr indent="0" algn="l">
              <a:buNone/>
            </a:pPr>
            <a:endParaRPr sz="1400" b="1" smtClean="0">
              <a:sym typeface="+mn-ea"/>
            </a:endParaRPr>
          </a:p>
          <a:p>
            <a:pPr indent="0" algn="l" fontAlgn="auto">
              <a:lnSpc>
                <a:spcPct val="150000"/>
              </a:lnSpc>
              <a:buNone/>
            </a:pPr>
            <a:r>
              <a:rPr lang="zh-CN" altLang="en-US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产品介绍：</a:t>
            </a:r>
            <a:endParaRPr lang="zh-CN" altLang="en-US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50000"/>
              </a:lnSpc>
              <a:buNone/>
            </a:pPr>
            <a:r>
              <a:rPr lang="zh-CN" altLang="en-US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钙是人体不可缺少的微量元素，具有防治骨质疏松，骨折，腰酸背痛，抽筋，失眠等多种疾病，钙可以调节心脏动脉，保持心脏连续交替地收缩和舒张，能够维持肌肉的收缩和神经的传递，更能刺激血小板，促使伤口上的血液凝结，在人体中有许多酶需要钙的激活，才能显示其活性，人的一生都需要补钙，包括胎儿期，吃钙片还能预防儿童佝偻病，适量的补钙与人体健康和骨骼发育有很好的作用。</a:t>
            </a:r>
            <a:endParaRPr lang="zh-CN" altLang="en-US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50000"/>
              </a:lnSpc>
              <a:buNone/>
            </a:pPr>
            <a:r>
              <a:rPr lang="zh-CN" altLang="en-US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在补钙的时候，还需要注意维生素d的补充，因为维生素d能够促进小肠黏膜对钙的吸收，并且还能够促进骨组织钙化，所以能够提高补钙的效果。</a:t>
            </a:r>
            <a:endParaRPr lang="zh-CN" altLang="en-US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r" fontAlgn="auto">
              <a:lnSpc>
                <a:spcPct val="150000"/>
              </a:lnSpc>
              <a:buNone/>
            </a:pPr>
            <a:r>
              <a:rPr lang="en-US" altLang="zh-CN" sz="1200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· </a:t>
            </a:r>
            <a:r>
              <a:rPr lang="zh-CN" altLang="en-US" sz="1200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以上介绍来自于百度百科，仅供参考</a:t>
            </a:r>
            <a:endParaRPr lang="zh-CN" altLang="en-US" sz="1200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0" name="CustomShape 20"/>
          <p:cNvSpPr/>
          <p:nvPr/>
        </p:nvSpPr>
        <p:spPr>
          <a:xfrm>
            <a:off x="4221000" y="142236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规格</a:t>
            </a:r>
            <a:endParaRPr lang="zh-CN" sz="1800" b="0" strike="noStrike" spc="-1">
              <a:latin typeface="Arial" panose="020B0604020202020204"/>
            </a:endParaRPr>
          </a:p>
        </p:txBody>
      </p:sp>
      <p:sp>
        <p:nvSpPr>
          <p:cNvPr id="61" name="CustomShape 21"/>
          <p:cNvSpPr/>
          <p:nvPr/>
        </p:nvSpPr>
        <p:spPr>
          <a:xfrm>
            <a:off x="5548320" y="142236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/>
          <a:p>
            <a:pPr algn="ctr"/>
            <a:r>
              <a:rPr lang="en-US"/>
              <a:t>1.2g/</a:t>
            </a:r>
            <a:r>
              <a:rPr lang="zh-CN" altLang="en-US"/>
              <a:t>片</a:t>
            </a:r>
            <a:r>
              <a:rPr lang="en-US" altLang="zh-CN"/>
              <a:t>*30</a:t>
            </a:r>
            <a:r>
              <a:rPr lang="zh-CN" altLang="en-US"/>
              <a:t>片</a:t>
            </a:r>
            <a:endParaRPr lang="zh-CN" altLang="en-US"/>
          </a:p>
        </p:txBody>
      </p:sp>
      <p:sp>
        <p:nvSpPr>
          <p:cNvPr id="62" name="CustomShape 22"/>
          <p:cNvSpPr/>
          <p:nvPr/>
        </p:nvSpPr>
        <p:spPr>
          <a:xfrm>
            <a:off x="206280" y="142236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altLang="en-US" sz="1800" b="0" strike="noStrike" spc="-1">
                <a:solidFill>
                  <a:schemeClr val="bg1"/>
                </a:solidFill>
                <a:latin typeface="Arial" panose="020B0604020202020204"/>
              </a:rPr>
              <a:t>佣金</a:t>
            </a:r>
            <a:endParaRPr lang="zh-CN" altLang="en-US" sz="1800" b="0" strike="noStrike" spc="-1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63" name="CustomShape 23"/>
          <p:cNvSpPr/>
          <p:nvPr/>
        </p:nvSpPr>
        <p:spPr>
          <a:xfrm>
            <a:off x="1531800" y="142236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30000"/>
              </a:lnSpc>
              <a:tabLst>
                <a:tab pos="0" algn="l"/>
              </a:tabLst>
            </a:pPr>
            <a:endParaRPr lang="zh-CN" altLang="en-US" sz="1600" b="0" strike="noStrike" spc="-1">
              <a:latin typeface="Arial" panose="020B0604020202020204"/>
            </a:endParaRPr>
          </a:p>
        </p:txBody>
      </p:sp>
      <p:sp>
        <p:nvSpPr>
          <p:cNvPr id="65" name="CustomShape 25"/>
          <p:cNvSpPr/>
          <p:nvPr/>
        </p:nvSpPr>
        <p:spPr>
          <a:xfrm>
            <a:off x="8168760" y="142992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售后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66" name="CustomShape 26"/>
          <p:cNvSpPr/>
          <p:nvPr/>
        </p:nvSpPr>
        <p:spPr>
          <a:xfrm>
            <a:off x="9495000" y="142740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7</a:t>
            </a:r>
            <a:r>
              <a:rPr lang="zh-CN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天无理由退货（拆封后不支持）</a:t>
            </a:r>
            <a:endParaRPr lang="en-US" sz="1400" b="0" strike="noStrike" spc="-1">
              <a:latin typeface="Arial" panose="020B0604020202020204"/>
            </a:endParaRPr>
          </a:p>
        </p:txBody>
      </p:sp>
      <p:pic>
        <p:nvPicPr>
          <p:cNvPr id="9" name="图片 8" descr="db3afdaf9d152673bf5f062bf62228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277225" y="2311400"/>
            <a:ext cx="3534410" cy="35521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784520" y="6151320"/>
            <a:ext cx="309600" cy="70632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9494640" y="217080"/>
            <a:ext cx="2480040" cy="445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43" name="Table 3"/>
          <p:cNvGraphicFramePr/>
          <p:nvPr/>
        </p:nvGraphicFramePr>
        <p:xfrm>
          <a:off x="1694160" y="840600"/>
          <a:ext cx="2154960" cy="408600"/>
        </p:xfrm>
        <a:graphic>
          <a:graphicData uri="http://schemas.openxmlformats.org/drawingml/2006/table">
            <a:tbl>
              <a:tblPr/>
              <a:tblGrid>
                <a:gridCol w="2154960"/>
              </a:tblGrid>
              <a:tr h="4086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 4"/>
          <p:cNvGraphicFramePr/>
          <p:nvPr/>
        </p:nvGraphicFramePr>
        <p:xfrm>
          <a:off x="9914760" y="237600"/>
          <a:ext cx="1504080" cy="365760"/>
        </p:xfrm>
        <a:graphic>
          <a:graphicData uri="http://schemas.openxmlformats.org/drawingml/2006/table">
            <a:tbl>
              <a:tblPr/>
              <a:tblGrid>
                <a:gridCol w="150408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5" name="Table 5"/>
          <p:cNvGraphicFramePr/>
          <p:nvPr/>
        </p:nvGraphicFramePr>
        <p:xfrm>
          <a:off x="9662760" y="862200"/>
          <a:ext cx="1817280" cy="365760"/>
        </p:xfrm>
        <a:graphic>
          <a:graphicData uri="http://schemas.openxmlformats.org/drawingml/2006/table">
            <a:tbl>
              <a:tblPr/>
              <a:tblGrid>
                <a:gridCol w="181728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" name="CustomShape 6"/>
          <p:cNvSpPr/>
          <p:nvPr/>
        </p:nvSpPr>
        <p:spPr>
          <a:xfrm>
            <a:off x="9495000" y="86040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400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100000</a:t>
            </a:r>
            <a:r>
              <a:rPr lang="zh-CN" altLang="en-US" sz="1400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瓶</a:t>
            </a:r>
            <a:r>
              <a:rPr lang="en-US" altLang="zh-CN" sz="1400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1400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天</a:t>
            </a:r>
            <a:endParaRPr lang="zh-CN" altLang="en-US" sz="1400" b="0" strike="noStrike" spc="-1">
              <a:solidFill>
                <a:srgbClr val="000000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20628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产品名称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1523160" y="221400"/>
            <a:ext cx="248076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200" b="0" strike="noStrike" spc="-1">
                <a:latin typeface="Arial" panose="020B0604020202020204"/>
                <a:ea typeface="宋体" panose="02010600030101010101" pitchFamily="2" charset="-122"/>
              </a:rPr>
              <a:t>多为男士多种维生素矿物质片</a:t>
            </a:r>
            <a:endParaRPr lang="zh-CN" sz="1200" b="0" strike="noStrike" spc="-1"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422100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市场价格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5548525" y="222915"/>
            <a:ext cx="2479320" cy="444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198</a:t>
            </a:r>
            <a:r>
              <a:rPr lang="zh-CN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元</a:t>
            </a:r>
            <a:r>
              <a:rPr lang="en-US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瓶</a:t>
            </a:r>
            <a:endParaRPr lang="en-US" sz="2000" b="0" strike="noStrike" spc="-1">
              <a:latin typeface="Arial" panose="020B0604020202020204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816912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直播价格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9519130" y="218280"/>
            <a:ext cx="2479320" cy="444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99.9/10</a:t>
            </a:r>
            <a:r>
              <a:rPr lang="zh-CN" altLang="en-US" sz="28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瓶</a:t>
            </a:r>
            <a:endParaRPr lang="zh-CN" altLang="en-US" sz="2800" b="1" strike="noStrike" spc="-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20628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发货时效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1511075" y="85064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/>
          <a:p>
            <a:r>
              <a:rPr lang="en-US" altLang="zh-CN" sz="2000" b="1">
                <a:solidFill>
                  <a:schemeClr val="tx1"/>
                </a:solidFill>
                <a:ea typeface="宋体" panose="02010600030101010101" pitchFamily="2" charset="-122"/>
              </a:rPr>
              <a:t>       </a:t>
            </a:r>
            <a:r>
              <a:rPr lang="en-US" altLang="zh-CN" sz="2000">
                <a:solidFill>
                  <a:schemeClr val="tx1"/>
                </a:solidFill>
                <a:ea typeface="宋体" panose="02010600030101010101" pitchFamily="2" charset="-122"/>
              </a:rPr>
              <a:t> 72</a:t>
            </a:r>
            <a:r>
              <a:rPr lang="zh-CN" altLang="en-US" sz="2000">
                <a:solidFill>
                  <a:schemeClr val="tx1"/>
                </a:solidFill>
                <a:ea typeface="宋体" panose="02010600030101010101" pitchFamily="2" charset="-122"/>
              </a:rPr>
              <a:t>小时</a:t>
            </a:r>
            <a:endParaRPr lang="zh-CN" altLang="en-US" sz="20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55" name="CustomShape 15"/>
          <p:cNvSpPr/>
          <p:nvPr/>
        </p:nvSpPr>
        <p:spPr>
          <a:xfrm>
            <a:off x="422100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库存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6" name="CustomShape 16"/>
          <p:cNvSpPr/>
          <p:nvPr/>
        </p:nvSpPr>
        <p:spPr>
          <a:xfrm>
            <a:off x="5532480" y="860400"/>
            <a:ext cx="248076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altLang="zh-CN" sz="1800" b="0" strike="noStrike" spc="-1">
                <a:latin typeface="Arial" panose="020B0604020202020204"/>
                <a:ea typeface="宋体" panose="02010600030101010101" pitchFamily="2" charset="-122"/>
              </a:rPr>
              <a:t>200000</a:t>
            </a:r>
            <a:r>
              <a:rPr lang="zh-CN" altLang="en-US" sz="1800" b="0" strike="noStrike" spc="-1">
                <a:latin typeface="Arial" panose="020B0604020202020204"/>
                <a:ea typeface="宋体" panose="02010600030101010101" pitchFamily="2" charset="-122"/>
              </a:rPr>
              <a:t>瓶</a:t>
            </a:r>
            <a:endParaRPr lang="zh-CN" altLang="en-US" sz="1800" b="0" strike="noStrike" spc="-1"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57" name="CustomShape 17"/>
          <p:cNvSpPr/>
          <p:nvPr/>
        </p:nvSpPr>
        <p:spPr>
          <a:xfrm>
            <a:off x="816912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产能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8" name="CustomShape 18"/>
          <p:cNvSpPr/>
          <p:nvPr/>
        </p:nvSpPr>
        <p:spPr>
          <a:xfrm>
            <a:off x="206375" y="1945005"/>
            <a:ext cx="7714615" cy="5434965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square" lIns="90000" tIns="45000" rIns="90000" bIns="45000">
            <a:spAutoFit/>
          </a:bodyPr>
          <a:p>
            <a:pPr indent="0" algn="l">
              <a:buNone/>
            </a:pPr>
            <a:endParaRPr sz="1400" b="1" smtClean="0"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产品介绍：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含有多种人体所需微量元素，每片含:钙： 240mg ，铁 ：7mg，锌 ：4.5mg ，硒：14 ug， 维生素B1：0.4mg， 维生素B</a:t>
            </a:r>
            <a:r>
              <a:rPr lang="en-US" altLang="zh-CN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：0.4mg， 维生素B6：0.56mg ，叶酸： 140 ug。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钙具有促进凝血、强化骨骼、维持神经和肌肉活动、调节酶的活性等功能。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铁在人体生命活动中起着重要的作用。身体缺乏铁离子时，会引起贫血的发生，会引起缺铁性贫血。铁对人体免疫系统有调理作用，人体缺乏铁离子，会造成免疫力低下。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锌具有能够有效地促进生长发育、维持细胞膜结构以及促进机体免疫功能的作用。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硒是人体不可缺少的微量元素之一，并直接参与机体的代谢。硒是人体谷胱甘肽过氧化物酶的核心成分，在人体内最主要的是起到抗氧化的作用。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维生素</a:t>
            </a:r>
            <a:r>
              <a:rPr lang="en-US" altLang="zh-CN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B1可促进神经系统脑细胞的正常发育和工作，促进大脑的生长和发育，是维持神经系统稳定和正常活动必不可少的维生素B族。</a:t>
            </a:r>
            <a:endParaRPr lang="en-US" altLang="zh-CN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altLang="zh-CN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维生素B2也叫核黄素，可以促进皮肤、指甲、毛发生长，还有预防口腔溃疡发生，对视力的提高起到一定作用，减缓视疲劳。</a:t>
            </a:r>
            <a:endParaRPr lang="en-US" altLang="zh-CN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altLang="zh-CN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维生素B6主要的作用是体内多种酶的辅酶，维生素B6是氨基酸脱羧酶的辅酶，增进大脑抑制性神经递质γ-氨基丁酸的生成</a:t>
            </a:r>
            <a:endParaRPr lang="en-US" altLang="zh-CN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altLang="zh-CN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叶酸在蛋白质合成及细胞分裂与生长过程中具有重要作用，对正常红细胞的形成有促进作用。缺乏时可致红细胞中血红蛋白生成减少、细胞成熟受阻，导致巨幼红细胞性贫血。</a:t>
            </a:r>
            <a:endParaRPr lang="en-US" altLang="zh-CN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r" fontAlgn="auto">
              <a:lnSpc>
                <a:spcPct val="120000"/>
              </a:lnSpc>
            </a:pPr>
            <a:r>
              <a:rPr lang="en-US" altLang="zh-CN" sz="1200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· </a:t>
            </a:r>
            <a:r>
              <a:rPr lang="zh-CN" altLang="en-US" sz="1200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以上介绍来自于百度百科，仅供参考</a:t>
            </a:r>
            <a:endParaRPr lang="zh-CN" altLang="en-US" sz="1200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endParaRPr lang="en-US" altLang="zh-CN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0" name="CustomShape 20"/>
          <p:cNvSpPr/>
          <p:nvPr/>
        </p:nvSpPr>
        <p:spPr>
          <a:xfrm>
            <a:off x="4221000" y="142236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altLang="en-US" sz="1800" b="0" strike="noStrike" spc="-1">
                <a:solidFill>
                  <a:schemeClr val="bg1"/>
                </a:solidFill>
                <a:latin typeface="Arial" panose="020B0604020202020204"/>
              </a:rPr>
              <a:t>规格</a:t>
            </a:r>
            <a:endParaRPr lang="zh-CN" altLang="en-US" sz="1800" b="0" strike="noStrike" spc="-1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61" name="CustomShape 21"/>
          <p:cNvSpPr/>
          <p:nvPr/>
        </p:nvSpPr>
        <p:spPr>
          <a:xfrm>
            <a:off x="5547685" y="1421725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/>
          <a:p>
            <a:pPr algn="ctr"/>
            <a:r>
              <a:rPr lang="en-US" altLang="zh-CN"/>
              <a:t>1g/</a:t>
            </a:r>
            <a:r>
              <a:rPr lang="zh-CN" altLang="en-US"/>
              <a:t>片</a:t>
            </a:r>
            <a:r>
              <a:rPr lang="en-US" altLang="zh-CN"/>
              <a:t>*30</a:t>
            </a:r>
            <a:r>
              <a:rPr lang="zh-CN" altLang="en-US"/>
              <a:t>片</a:t>
            </a:r>
            <a:endParaRPr lang="zh-CN" altLang="en-US"/>
          </a:p>
        </p:txBody>
      </p:sp>
      <p:sp>
        <p:nvSpPr>
          <p:cNvPr id="62" name="CustomShape 22"/>
          <p:cNvSpPr/>
          <p:nvPr/>
        </p:nvSpPr>
        <p:spPr>
          <a:xfrm>
            <a:off x="206280" y="142236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佣金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63" name="CustomShape 23"/>
          <p:cNvSpPr/>
          <p:nvPr/>
        </p:nvSpPr>
        <p:spPr>
          <a:xfrm>
            <a:off x="1531800" y="142236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30000"/>
              </a:lnSpc>
              <a:tabLst>
                <a:tab pos="0" algn="l"/>
              </a:tabLst>
            </a:pPr>
            <a:endParaRPr lang="en-US" sz="2000" b="0" strike="noStrike" spc="-1">
              <a:latin typeface="Arial" panose="020B0604020202020204"/>
            </a:endParaRPr>
          </a:p>
        </p:txBody>
      </p:sp>
      <p:sp>
        <p:nvSpPr>
          <p:cNvPr id="65" name="CustomShape 25"/>
          <p:cNvSpPr/>
          <p:nvPr/>
        </p:nvSpPr>
        <p:spPr>
          <a:xfrm>
            <a:off x="8168760" y="142992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售后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66" name="CustomShape 26"/>
          <p:cNvSpPr/>
          <p:nvPr/>
        </p:nvSpPr>
        <p:spPr>
          <a:xfrm>
            <a:off x="9495000" y="142740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7</a:t>
            </a:r>
            <a:r>
              <a:rPr lang="zh-CN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天无理由退货（拆封后不支持）</a:t>
            </a:r>
            <a:endParaRPr lang="en-US" sz="1400" b="0" strike="noStrike" spc="-1">
              <a:latin typeface="Arial" panose="020B06040202020202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00060" y="2529205"/>
            <a:ext cx="3777615" cy="37776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784520" y="6151320"/>
            <a:ext cx="309600" cy="70632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9494640" y="217080"/>
            <a:ext cx="2480040" cy="445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43" name="Table 3"/>
          <p:cNvGraphicFramePr/>
          <p:nvPr/>
        </p:nvGraphicFramePr>
        <p:xfrm>
          <a:off x="1694160" y="840600"/>
          <a:ext cx="2154960" cy="408600"/>
        </p:xfrm>
        <a:graphic>
          <a:graphicData uri="http://schemas.openxmlformats.org/drawingml/2006/table">
            <a:tbl>
              <a:tblPr/>
              <a:tblGrid>
                <a:gridCol w="2154960"/>
              </a:tblGrid>
              <a:tr h="4086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 4"/>
          <p:cNvGraphicFramePr/>
          <p:nvPr/>
        </p:nvGraphicFramePr>
        <p:xfrm>
          <a:off x="9914760" y="237600"/>
          <a:ext cx="1504080" cy="365760"/>
        </p:xfrm>
        <a:graphic>
          <a:graphicData uri="http://schemas.openxmlformats.org/drawingml/2006/table">
            <a:tbl>
              <a:tblPr/>
              <a:tblGrid>
                <a:gridCol w="150408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5" name="Table 5"/>
          <p:cNvGraphicFramePr/>
          <p:nvPr/>
        </p:nvGraphicFramePr>
        <p:xfrm>
          <a:off x="9662760" y="862200"/>
          <a:ext cx="1817280" cy="365760"/>
        </p:xfrm>
        <a:graphic>
          <a:graphicData uri="http://schemas.openxmlformats.org/drawingml/2006/table">
            <a:tbl>
              <a:tblPr/>
              <a:tblGrid>
                <a:gridCol w="181728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" name="CustomShape 6"/>
          <p:cNvSpPr/>
          <p:nvPr/>
        </p:nvSpPr>
        <p:spPr>
          <a:xfrm>
            <a:off x="9495000" y="86040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400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100000</a:t>
            </a:r>
            <a:r>
              <a:rPr lang="zh-CN" altLang="en-US" sz="1400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瓶</a:t>
            </a:r>
            <a:r>
              <a:rPr lang="en-US" altLang="zh-CN" sz="1400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1400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天</a:t>
            </a:r>
            <a:endParaRPr lang="zh-CN" altLang="en-US" sz="1400" b="0" strike="noStrike" spc="-1">
              <a:solidFill>
                <a:srgbClr val="000000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20628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产品名称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1523160" y="221400"/>
            <a:ext cx="248076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altLang="zh-CN" sz="1600" b="0" strike="noStrike" spc="-1">
                <a:latin typeface="Arial" panose="020B0604020202020204"/>
                <a:ea typeface="宋体" panose="02010600030101010101" pitchFamily="2" charset="-122"/>
              </a:rPr>
              <a:t> </a:t>
            </a:r>
            <a:r>
              <a:rPr lang="zh-CN" altLang="en-US" sz="1600" b="0" strike="noStrike" spc="-1">
                <a:latin typeface="Arial" panose="020B0604020202020204"/>
                <a:ea typeface="宋体" panose="02010600030101010101" pitchFamily="2" charset="-122"/>
              </a:rPr>
              <a:t>褪黑素片</a:t>
            </a:r>
            <a:endParaRPr lang="zh-CN" altLang="en-US" sz="1600" b="0" strike="noStrike" spc="-1"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422100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市场价格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5548525" y="222915"/>
            <a:ext cx="2479320" cy="444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198</a:t>
            </a:r>
            <a:r>
              <a:rPr lang="zh-CN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元</a:t>
            </a:r>
            <a:r>
              <a:rPr lang="en-US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sz="20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瓶</a:t>
            </a:r>
            <a:endParaRPr lang="en-US" sz="2000" b="0" strike="noStrike" spc="-1">
              <a:latin typeface="Arial" panose="020B0604020202020204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8169120" y="21744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直播价格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9519130" y="218280"/>
            <a:ext cx="2479320" cy="444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8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99.9/10</a:t>
            </a:r>
            <a:r>
              <a:rPr lang="zh-CN" altLang="en-US" sz="2800" b="1" strike="noStrike" spc="-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瓶</a:t>
            </a:r>
            <a:endParaRPr lang="zh-CN" altLang="en-US" sz="2800" b="1" strike="noStrike" spc="-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20628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发货时效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1511075" y="85064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/>
          <a:p>
            <a:r>
              <a:rPr lang="en-US" altLang="zh-CN" sz="2000" b="1">
                <a:solidFill>
                  <a:schemeClr val="tx1"/>
                </a:solidFill>
                <a:ea typeface="宋体" panose="02010600030101010101" pitchFamily="2" charset="-122"/>
              </a:rPr>
              <a:t>       </a:t>
            </a:r>
            <a:r>
              <a:rPr lang="en-US" altLang="zh-CN" sz="2000">
                <a:solidFill>
                  <a:schemeClr val="tx1"/>
                </a:solidFill>
                <a:ea typeface="宋体" panose="02010600030101010101" pitchFamily="2" charset="-122"/>
              </a:rPr>
              <a:t> 72</a:t>
            </a:r>
            <a:r>
              <a:rPr lang="zh-CN" altLang="en-US" sz="2000">
                <a:solidFill>
                  <a:schemeClr val="tx1"/>
                </a:solidFill>
                <a:ea typeface="宋体" panose="02010600030101010101" pitchFamily="2" charset="-122"/>
              </a:rPr>
              <a:t>小时</a:t>
            </a:r>
            <a:endParaRPr lang="zh-CN" altLang="en-US" sz="20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55" name="CustomShape 15"/>
          <p:cNvSpPr/>
          <p:nvPr/>
        </p:nvSpPr>
        <p:spPr>
          <a:xfrm>
            <a:off x="422100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库存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6" name="CustomShape 16"/>
          <p:cNvSpPr/>
          <p:nvPr/>
        </p:nvSpPr>
        <p:spPr>
          <a:xfrm>
            <a:off x="5532480" y="860400"/>
            <a:ext cx="248076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altLang="zh-CN" sz="1800" b="0" strike="noStrike" spc="-1">
                <a:latin typeface="Arial" panose="020B0604020202020204"/>
                <a:ea typeface="宋体" panose="02010600030101010101" pitchFamily="2" charset="-122"/>
              </a:rPr>
              <a:t>200000</a:t>
            </a:r>
            <a:r>
              <a:rPr lang="zh-CN" altLang="en-US" sz="1800" b="0" strike="noStrike" spc="-1">
                <a:latin typeface="Arial" panose="020B0604020202020204"/>
                <a:ea typeface="宋体" panose="02010600030101010101" pitchFamily="2" charset="-122"/>
              </a:rPr>
              <a:t>瓶</a:t>
            </a:r>
            <a:endParaRPr lang="zh-CN" altLang="en-US" sz="1800" b="0" strike="noStrike" spc="-1"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57" name="CustomShape 17"/>
          <p:cNvSpPr/>
          <p:nvPr/>
        </p:nvSpPr>
        <p:spPr>
          <a:xfrm>
            <a:off x="8169120" y="86040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产能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58" name="CustomShape 18"/>
          <p:cNvSpPr/>
          <p:nvPr/>
        </p:nvSpPr>
        <p:spPr>
          <a:xfrm>
            <a:off x="624840" y="2230120"/>
            <a:ext cx="7714615" cy="4482465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square" lIns="90000" tIns="45000" rIns="90000" bIns="45000">
            <a:spAutoFit/>
          </a:bodyPr>
          <a:p>
            <a:pPr algn="l">
              <a:lnSpc>
                <a:spcPct val="13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产品介绍：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褪黑素是由人体的松果体产生的一种胺类激素，又称为松果体素，在调节失眠人群的睡眠质量方面发挥着重要作用。近年来褪黑素作为一种具有良好助眠效果的保健品，备受大众的青睐和推崇。具体的作用如下：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1、改善睡眠：是褪黑素最被熟知的功能，它能缩短入睡时间，减少睡眠中觉醒的次数，让睡眠质量变得更理想。也可以服用褪黑素来调整时差。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r>
              <a:rPr lang="zh-CN" altLang="en-US" sz="1400" b="1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2、调节免疫：褪黑素本身跟人体的免疫有比较密切的关系，它能够帮助合成一些人体免疫细胞的成分，还可以调节多种细胞因子的活动，让人体的免疫能力得以增强。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</a:pP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r" fontAlgn="auto">
              <a:lnSpc>
                <a:spcPct val="130000"/>
              </a:lnSpc>
            </a:pPr>
            <a:endParaRPr lang="zh-CN" altLang="en-US" sz="1200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457200" algn="r" fontAlgn="auto">
              <a:lnSpc>
                <a:spcPct val="130000"/>
              </a:lnSpc>
            </a:pPr>
            <a:r>
              <a:rPr lang="en-US" altLang="zh-CN" sz="1200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· </a:t>
            </a:r>
            <a:r>
              <a:rPr lang="zh-CN" altLang="en-US" sz="1200" spc="-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以上介绍来自于百度百科，仅供参考</a:t>
            </a:r>
            <a:endParaRPr lang="zh-CN" altLang="en-US" sz="1400" b="1" spc="-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0" name="CustomShape 20"/>
          <p:cNvSpPr/>
          <p:nvPr/>
        </p:nvSpPr>
        <p:spPr>
          <a:xfrm>
            <a:off x="4221000" y="142236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规格</a:t>
            </a:r>
            <a:endParaRPr lang="zh-CN" sz="1800" b="0" strike="noStrike" spc="-1">
              <a:latin typeface="Arial" panose="020B0604020202020204"/>
            </a:endParaRPr>
          </a:p>
        </p:txBody>
      </p:sp>
      <p:sp>
        <p:nvSpPr>
          <p:cNvPr id="61" name="CustomShape 21"/>
          <p:cNvSpPr/>
          <p:nvPr/>
        </p:nvSpPr>
        <p:spPr>
          <a:xfrm>
            <a:off x="5548320" y="142236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/>
          <a:p>
            <a:pPr algn="ctr"/>
            <a:r>
              <a:rPr lang="en-US" altLang="zh-CN"/>
              <a:t>0.5g/</a:t>
            </a:r>
            <a:r>
              <a:rPr lang="zh-CN" altLang="en-US"/>
              <a:t>片</a:t>
            </a:r>
            <a:r>
              <a:rPr lang="en-US" altLang="zh-CN"/>
              <a:t>*30</a:t>
            </a:r>
            <a:r>
              <a:rPr lang="zh-CN" altLang="en-US"/>
              <a:t>片</a:t>
            </a:r>
            <a:endParaRPr lang="zh-CN" altLang="en-US"/>
          </a:p>
        </p:txBody>
      </p:sp>
      <p:sp>
        <p:nvSpPr>
          <p:cNvPr id="62" name="CustomShape 22"/>
          <p:cNvSpPr/>
          <p:nvPr/>
        </p:nvSpPr>
        <p:spPr>
          <a:xfrm>
            <a:off x="206280" y="142236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佣金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63" name="CustomShape 23"/>
          <p:cNvSpPr/>
          <p:nvPr/>
        </p:nvSpPr>
        <p:spPr>
          <a:xfrm>
            <a:off x="1531800" y="142236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30000"/>
              </a:lnSpc>
              <a:tabLst>
                <a:tab pos="0" algn="l"/>
              </a:tabLst>
            </a:pPr>
            <a:endParaRPr lang="en-US" sz="2000" b="0" strike="noStrike" spc="-1">
              <a:latin typeface="Arial" panose="020B0604020202020204"/>
            </a:endParaRPr>
          </a:p>
        </p:txBody>
      </p:sp>
      <p:sp>
        <p:nvSpPr>
          <p:cNvPr id="65" name="CustomShape 25"/>
          <p:cNvSpPr/>
          <p:nvPr/>
        </p:nvSpPr>
        <p:spPr>
          <a:xfrm>
            <a:off x="8168760" y="1429920"/>
            <a:ext cx="1325160" cy="445680"/>
          </a:xfrm>
          <a:prstGeom prst="rect">
            <a:avLst/>
          </a:prstGeom>
          <a:solidFill>
            <a:schemeClr val="tx1"/>
          </a:solidFill>
          <a:ln>
            <a:solidFill>
              <a:srgbClr val="476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zh-CN" sz="1800" b="0" strike="noStrike" spc="-1">
                <a:solidFill>
                  <a:srgbClr val="FFFFFF"/>
                </a:solidFill>
                <a:latin typeface="Arial" panose="020B0604020202020204"/>
                <a:ea typeface="微软雅黑" panose="020B0503020204020204" charset="-122"/>
              </a:rPr>
              <a:t>售后</a:t>
            </a:r>
            <a:endParaRPr lang="en-US" sz="1800" b="0" strike="noStrike" spc="-1">
              <a:latin typeface="Arial" panose="020B0604020202020204"/>
            </a:endParaRPr>
          </a:p>
        </p:txBody>
      </p:sp>
      <p:sp>
        <p:nvSpPr>
          <p:cNvPr id="66" name="CustomShape 26"/>
          <p:cNvSpPr/>
          <p:nvPr/>
        </p:nvSpPr>
        <p:spPr>
          <a:xfrm>
            <a:off x="9495000" y="1427400"/>
            <a:ext cx="2479320" cy="445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7</a:t>
            </a:r>
            <a:r>
              <a:rPr lang="zh-CN" sz="1400" b="0" strike="noStrike" spc="-1">
                <a:solidFill>
                  <a:srgbClr val="000000"/>
                </a:solidFill>
                <a:latin typeface="Arial" panose="020B0604020202020204"/>
                <a:ea typeface="微软雅黑" panose="020B0503020204020204" charset="-122"/>
              </a:rPr>
              <a:t>天无理由退货（拆封后不支持）</a:t>
            </a:r>
            <a:endParaRPr lang="en-US" sz="1400" b="0" strike="noStrike" spc="-1">
              <a:latin typeface="Arial" panose="020B0604020202020204"/>
            </a:endParaRPr>
          </a:p>
        </p:txBody>
      </p:sp>
      <p:pic>
        <p:nvPicPr>
          <p:cNvPr id="3" name="图片 2" descr="微信图片_202303141047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05495" y="2384425"/>
            <a:ext cx="3470910" cy="34709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COMMONDATA" val="eyJoZGlkIjoiMzVhODg2OTk2ZWU1OGNjZjQ0YzQwZTZiMjI1OTMyNDQifQ=="/>
  <p:tag name="KSO_WPP_MARK_KEY" val="d10f111e-3370-4623-91c8-9c11934cde8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1412</Words>
  <Application>WPS 演示</Application>
  <PresentationFormat>宽屏</PresentationFormat>
  <Paragraphs>134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Arial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微信用户</cp:lastModifiedBy>
  <cp:revision>164</cp:revision>
  <dcterms:created xsi:type="dcterms:W3CDTF">2019-06-19T02:08:00Z</dcterms:created>
  <dcterms:modified xsi:type="dcterms:W3CDTF">2023-03-17T03:38:19Z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D62E0C53FC2F4AFB9D0C6D3020DFAB79</vt:lpwstr>
  </property>
</Properties>
</file>